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6" r:id="rId14"/>
    <p:sldId id="268" r:id="rId15"/>
    <p:sldId id="269" r:id="rId16"/>
    <p:sldId id="270" r:id="rId17"/>
    <p:sldId id="272" r:id="rId18"/>
    <p:sldId id="275" r:id="rId19"/>
    <p:sldId id="27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279" r:id="rId29"/>
    <p:sldId id="280" r:id="rId30"/>
    <p:sldId id="285" r:id="rId31"/>
    <p:sldId id="282" r:id="rId32"/>
    <p:sldId id="284" r:id="rId33"/>
    <p:sldId id="293" r:id="rId34"/>
    <p:sldId id="295" r:id="rId35"/>
    <p:sldId id="296" r:id="rId36"/>
    <p:sldId id="297" r:id="rId37"/>
    <p:sldId id="298" r:id="rId38"/>
    <p:sldId id="299" r:id="rId39"/>
    <p:sldId id="288" r:id="rId40"/>
    <p:sldId id="301" r:id="rId41"/>
    <p:sldId id="290" r:id="rId42"/>
  </p:sldIdLst>
  <p:sldSz cx="6908800" cy="38862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379" autoAdjust="0"/>
  </p:normalViewPr>
  <p:slideViewPr>
    <p:cSldViewPr snapToGrid="0">
      <p:cViewPr varScale="1">
        <p:scale>
          <a:sx n="93" d="100"/>
          <a:sy n="93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166BE-8EBF-43F0-9E33-E8358DE39B3F}" type="datetimeFigureOut">
              <a:rPr lang="en-GB" smtClean="0"/>
              <a:t>29/11/2017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AFCE7-5FB2-4E61-8262-CE44D3BFB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685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006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Presentera</a:t>
            </a:r>
            <a:r>
              <a:rPr lang="en-GB" dirty="0" smtClean="0"/>
              <a:t> </a:t>
            </a:r>
            <a:r>
              <a:rPr lang="en-GB" dirty="0" err="1" smtClean="0"/>
              <a:t>mig</a:t>
            </a:r>
            <a:r>
              <a:rPr lang="en-GB" dirty="0" smtClean="0"/>
              <a:t> + agenda</a:t>
            </a:r>
            <a:br>
              <a:rPr lang="en-GB" dirty="0" smtClean="0"/>
            </a:br>
            <a:r>
              <a:rPr lang="en-GB" dirty="0" smtClean="0"/>
              <a:t>MÅL – </a:t>
            </a:r>
            <a:r>
              <a:rPr lang="en-GB" dirty="0" err="1" smtClean="0"/>
              <a:t>väcka</a:t>
            </a:r>
            <a:r>
              <a:rPr lang="en-GB" dirty="0" smtClean="0"/>
              <a:t> </a:t>
            </a:r>
            <a:r>
              <a:rPr lang="en-GB" dirty="0" err="1" smtClean="0"/>
              <a:t>frågor</a:t>
            </a:r>
            <a:r>
              <a:rPr lang="en-GB" dirty="0" smtClean="0"/>
              <a:t> </a:t>
            </a:r>
            <a:r>
              <a:rPr lang="en-GB" dirty="0" err="1" smtClean="0"/>
              <a:t>och</a:t>
            </a:r>
            <a:r>
              <a:rPr lang="en-GB" dirty="0" smtClean="0"/>
              <a:t> dialog.</a:t>
            </a:r>
            <a:r>
              <a:rPr lang="en-GB" baseline="0" dirty="0" smtClean="0"/>
              <a:t> Inte </a:t>
            </a:r>
            <a:r>
              <a:rPr lang="en-GB" baseline="0" dirty="0" err="1" smtClean="0"/>
              <a:t>komma</a:t>
            </a:r>
            <a:r>
              <a:rPr lang="en-GB" baseline="0" dirty="0" smtClean="0"/>
              <a:t> med “SVARET”</a:t>
            </a:r>
            <a:br>
              <a:rPr lang="en-GB" baseline="0" dirty="0" smtClean="0"/>
            </a:br>
            <a:endParaRPr lang="en-GB" dirty="0" smtClean="0"/>
          </a:p>
          <a:p>
            <a:r>
              <a:rPr lang="en-GB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Emma Dalväg -</a:t>
            </a:r>
            <a:r>
              <a:rPr lang="en-GB" sz="1200" i="1" dirty="0" smtClean="0">
                <a:effectLst/>
                <a:latin typeface="+mn-lt"/>
                <a:ea typeface="+mn-ea"/>
                <a:cs typeface="+mn-cs"/>
                <a:sym typeface="Calibri"/>
              </a:rPr>
              <a:t>ECG-consultant, member of the Swedish ECG community</a:t>
            </a:r>
            <a:endParaRPr lang="sv-SE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GB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17.15-18	Emma presents the history of ECG, the main thoughts of the movement, the ECG community and the ECG-balance sheet for companies</a:t>
            </a:r>
            <a:endParaRPr lang="sv-SE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GB" sz="1200" i="1" dirty="0" smtClean="0">
                <a:effectLst/>
                <a:latin typeface="+mn-lt"/>
                <a:ea typeface="+mn-ea"/>
                <a:cs typeface="+mn-cs"/>
                <a:sym typeface="Calibri"/>
              </a:rPr>
              <a:t>Break</a:t>
            </a:r>
            <a:endParaRPr lang="sv-SE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GB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-18.45	Workshop</a:t>
            </a:r>
            <a:endParaRPr lang="sv-SE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GB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18.45-19	Sum up together with Emma</a:t>
            </a:r>
            <a:endParaRPr lang="sv-SE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155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• Solidarity Economy</a:t>
            </a:r>
          </a:p>
          <a:p>
            <a:pPr>
              <a:defRPr sz="2400"/>
            </a:pPr>
            <a:r>
              <a:t>• Transition Town</a:t>
            </a:r>
          </a:p>
          <a:p>
            <a:pPr>
              <a:defRPr sz="2400"/>
            </a:pPr>
            <a:r>
              <a:t>• Blue Economy, Circular Economy</a:t>
            </a:r>
          </a:p>
          <a:p>
            <a:pPr marL="240631" indent="-240631">
              <a:buSzPct val="100000"/>
              <a:buChar char="•"/>
              <a:defRPr sz="2400"/>
            </a:pPr>
            <a:r>
              <a:t>Degrowth / Post-growth Economics</a:t>
            </a:r>
          </a:p>
          <a:p>
            <a:pPr marL="240631" indent="-240631">
              <a:buSzPct val="100000"/>
              <a:buChar char="•"/>
              <a:defRPr sz="2400"/>
            </a:pPr>
            <a:r>
              <a:t>Common</a:t>
            </a:r>
          </a:p>
        </p:txBody>
      </p:sp>
    </p:spTree>
    <p:extLst>
      <p:ext uri="{BB962C8B-B14F-4D97-AF65-F5344CB8AC3E}">
        <p14:creationId xmlns:p14="http://schemas.microsoft.com/office/powerpoint/2010/main" val="1003699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07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36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98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801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141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Vill</a:t>
            </a:r>
            <a:r>
              <a:rPr lang="en-GB" dirty="0" smtClean="0"/>
              <a:t> på</a:t>
            </a:r>
            <a:r>
              <a:rPr lang="en-GB" baseline="0" dirty="0" smtClean="0"/>
              <a:t> </a:t>
            </a:r>
            <a:r>
              <a:rPr lang="en-GB" dirty="0" err="1" smtClean="0"/>
              <a:t>börja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dialog om…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520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dirty="0"/>
              <a:t>OECDs “Better Life Index,” </a:t>
            </a:r>
            <a:r>
              <a:rPr dirty="0" err="1"/>
              <a:t>Bhutans</a:t>
            </a:r>
            <a:r>
              <a:rPr dirty="0"/>
              <a:t> “Gross National Happiness,” </a:t>
            </a:r>
            <a:r>
              <a:rPr dirty="0" err="1"/>
              <a:t>och</a:t>
            </a:r>
            <a:r>
              <a:rPr dirty="0"/>
              <a:t> ”the Happy Planet Index”</a:t>
            </a:r>
          </a:p>
        </p:txBody>
      </p:sp>
    </p:spTree>
    <p:extLst>
      <p:ext uri="{BB962C8B-B14F-4D97-AF65-F5344CB8AC3E}">
        <p14:creationId xmlns:p14="http://schemas.microsoft.com/office/powerpoint/2010/main" val="2083080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GRI </a:t>
            </a:r>
          </a:p>
        </p:txBody>
      </p:sp>
    </p:spTree>
    <p:extLst>
      <p:ext uri="{BB962C8B-B14F-4D97-AF65-F5344CB8AC3E}">
        <p14:creationId xmlns:p14="http://schemas.microsoft.com/office/powerpoint/2010/main" val="146966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dirty="0"/>
              <a:t>ECG </a:t>
            </a:r>
            <a:r>
              <a:rPr dirty="0" err="1"/>
              <a:t>står</a:t>
            </a:r>
            <a:r>
              <a:rPr dirty="0"/>
              <a:t>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radikal</a:t>
            </a:r>
            <a:r>
              <a:rPr dirty="0"/>
              <a:t> </a:t>
            </a:r>
            <a:r>
              <a:rPr dirty="0" err="1"/>
              <a:t>omformning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vår</a:t>
            </a:r>
            <a:r>
              <a:rPr dirty="0"/>
              <a:t> </a:t>
            </a:r>
            <a:r>
              <a:rPr dirty="0" err="1"/>
              <a:t>ekonomi</a:t>
            </a:r>
            <a:r>
              <a:rPr dirty="0"/>
              <a:t> </a:t>
            </a:r>
            <a:r>
              <a:rPr dirty="0" err="1"/>
              <a:t>baserad</a:t>
            </a:r>
            <a:r>
              <a:rPr dirty="0"/>
              <a:t> på </a:t>
            </a:r>
            <a:r>
              <a:rPr dirty="0" err="1"/>
              <a:t>mänsklig</a:t>
            </a:r>
            <a:r>
              <a:rPr dirty="0"/>
              <a:t> </a:t>
            </a:r>
            <a:r>
              <a:rPr dirty="0" err="1"/>
              <a:t>värdighet</a:t>
            </a:r>
            <a:r>
              <a:rPr dirty="0"/>
              <a:t>, </a:t>
            </a:r>
            <a:r>
              <a:rPr dirty="0" err="1"/>
              <a:t>solidaritet</a:t>
            </a:r>
            <a:r>
              <a:rPr dirty="0"/>
              <a:t>, </a:t>
            </a:r>
            <a:r>
              <a:rPr dirty="0" err="1"/>
              <a:t>hållbarhet</a:t>
            </a:r>
            <a:r>
              <a:rPr dirty="0"/>
              <a:t>, </a:t>
            </a:r>
            <a:r>
              <a:rPr dirty="0" err="1"/>
              <a:t>rättvisa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demokrati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31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SYSTEMKRIS</a:t>
            </a:r>
          </a:p>
          <a:p>
            <a:r>
              <a:rPr lang="en-GB" dirty="0" smtClean="0"/>
              <a:t>- Global </a:t>
            </a:r>
            <a:r>
              <a:rPr lang="en-GB" dirty="0" err="1" smtClean="0"/>
              <a:t>studie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171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20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25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21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91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22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78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23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30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24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49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25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61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26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53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xfrm>
            <a:off x="3816574" y="10235579"/>
            <a:ext cx="2919748" cy="538813"/>
          </a:xfrm>
          <a:prstGeom prst="rect">
            <a:avLst/>
          </a:prstGeom>
          <a:noFill/>
        </p:spPr>
        <p:txBody>
          <a:bodyPr/>
          <a:lstStyle>
            <a:lvl1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1pPr>
            <a:lvl2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2pPr>
            <a:lvl3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3pPr>
            <a:lvl4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4pPr>
            <a:lvl5pPr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5pPr>
            <a:lvl6pPr marL="242608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6pPr>
            <a:lvl7pPr marL="2867193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7pPr>
            <a:lvl8pPr marL="3308299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8pPr>
            <a:lvl9pPr marL="3749406" indent="-220553" defTabSz="43344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31917" algn="l"/>
                <a:tab pos="865366" algn="l"/>
                <a:tab pos="1298814" algn="l"/>
                <a:tab pos="1732263" algn="l"/>
                <a:tab pos="2165711" algn="l"/>
                <a:tab pos="2599160" algn="l"/>
                <a:tab pos="3032608" algn="l"/>
                <a:tab pos="3466057" algn="l"/>
                <a:tab pos="3899505" algn="l"/>
                <a:tab pos="4332953" algn="l"/>
                <a:tab pos="4766401" algn="l"/>
                <a:tab pos="5199850" algn="l"/>
                <a:tab pos="5633298" algn="l"/>
                <a:tab pos="6066747" algn="l"/>
                <a:tab pos="6500195" algn="l"/>
                <a:tab pos="6933644" algn="l"/>
                <a:tab pos="7367092" algn="l"/>
                <a:tab pos="7800541" algn="l"/>
                <a:tab pos="8233989" algn="l"/>
                <a:tab pos="8667438" algn="l"/>
              </a:tabLst>
              <a:defRPr sz="2300">
                <a:solidFill>
                  <a:schemeClr val="bg1"/>
                </a:solidFill>
                <a:latin typeface="Times New Roman" pitchFamily="18" charset="0"/>
                <a:ea typeface="WenQuanYi Micro Hei" charset="0"/>
                <a:cs typeface="WenQuanYi Micro Hei" charset="0"/>
              </a:defRPr>
            </a:lvl9pPr>
          </a:lstStyle>
          <a:p>
            <a:fld id="{1BEF6EEC-19C8-4C54-A343-80BF7C714171}" type="slidenum">
              <a:rPr lang="de-DE" sz="1300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27</a:t>
            </a:fld>
            <a:endParaRPr lang="de-DE" sz="13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34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19150"/>
            <a:ext cx="7180263" cy="4040188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3488" y="5118181"/>
            <a:ext cx="5359266" cy="4815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330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För närvarande är medeltalet cirka 300, vilket visar att företag har utrymme för förbättringar.</a:t>
            </a:r>
          </a:p>
        </p:txBody>
      </p:sp>
    </p:spTree>
    <p:extLst>
      <p:ext uri="{BB962C8B-B14F-4D97-AF65-F5344CB8AC3E}">
        <p14:creationId xmlns:p14="http://schemas.microsoft.com/office/powerpoint/2010/main" val="3598765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dirty="0"/>
              <a:t>Om </a:t>
            </a:r>
            <a:r>
              <a:rPr dirty="0" err="1"/>
              <a:t>alla</a:t>
            </a:r>
            <a:r>
              <a:rPr dirty="0"/>
              <a:t> </a:t>
            </a:r>
            <a:r>
              <a:rPr dirty="0" err="1"/>
              <a:t>företag</a:t>
            </a:r>
            <a:r>
              <a:rPr dirty="0"/>
              <a:t> </a:t>
            </a:r>
            <a:r>
              <a:rPr dirty="0" err="1"/>
              <a:t>fick</a:t>
            </a:r>
            <a:r>
              <a:rPr dirty="0"/>
              <a:t> 1000 </a:t>
            </a:r>
            <a:r>
              <a:rPr dirty="0" err="1"/>
              <a:t>poäng</a:t>
            </a:r>
            <a:r>
              <a:rPr dirty="0"/>
              <a:t> </a:t>
            </a:r>
            <a:r>
              <a:rPr dirty="0" err="1"/>
              <a:t>skulle</a:t>
            </a:r>
            <a:r>
              <a:rPr dirty="0"/>
              <a:t> vi ha </a:t>
            </a:r>
            <a:r>
              <a:rPr dirty="0" err="1"/>
              <a:t>ett</a:t>
            </a:r>
            <a:r>
              <a:rPr dirty="0"/>
              <a:t> </a:t>
            </a:r>
            <a:r>
              <a:rPr dirty="0" err="1"/>
              <a:t>nästan</a:t>
            </a:r>
            <a:r>
              <a:rPr dirty="0"/>
              <a:t> </a:t>
            </a:r>
            <a:r>
              <a:rPr dirty="0" err="1"/>
              <a:t>perfekt</a:t>
            </a:r>
            <a:r>
              <a:rPr dirty="0"/>
              <a:t> </a:t>
            </a:r>
            <a:r>
              <a:rPr dirty="0" err="1"/>
              <a:t>samhälle</a:t>
            </a:r>
            <a:r>
              <a:rPr dirty="0"/>
              <a:t>: </a:t>
            </a:r>
            <a:r>
              <a:rPr dirty="0" err="1"/>
              <a:t>det</a:t>
            </a:r>
            <a:r>
              <a:rPr dirty="0"/>
              <a:t> </a:t>
            </a:r>
            <a:r>
              <a:rPr dirty="0" err="1"/>
              <a:t>skulle</a:t>
            </a:r>
            <a:r>
              <a:rPr dirty="0"/>
              <a:t> inte </a:t>
            </a:r>
            <a:r>
              <a:rPr dirty="0" err="1"/>
              <a:t>finnas</a:t>
            </a:r>
            <a:r>
              <a:rPr dirty="0"/>
              <a:t> </a:t>
            </a:r>
            <a:r>
              <a:rPr dirty="0" err="1"/>
              <a:t>fattigdom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</a:t>
            </a:r>
            <a:r>
              <a:rPr dirty="0" err="1"/>
              <a:t>arbetslöshet</a:t>
            </a:r>
            <a:r>
              <a:rPr dirty="0"/>
              <a:t>, vi </a:t>
            </a:r>
            <a:r>
              <a:rPr dirty="0" err="1"/>
              <a:t>skulle</a:t>
            </a:r>
            <a:r>
              <a:rPr dirty="0"/>
              <a:t> </a:t>
            </a:r>
            <a:r>
              <a:rPr dirty="0" err="1"/>
              <a:t>ren</a:t>
            </a:r>
            <a:r>
              <a:rPr dirty="0"/>
              <a:t> </a:t>
            </a:r>
            <a:r>
              <a:rPr dirty="0" err="1"/>
              <a:t>miljö</a:t>
            </a:r>
            <a:r>
              <a:rPr dirty="0"/>
              <a:t>, </a:t>
            </a:r>
            <a:r>
              <a:rPr dirty="0" err="1"/>
              <a:t>jämställdhet</a:t>
            </a:r>
            <a:r>
              <a:rPr dirty="0"/>
              <a:t>, </a:t>
            </a:r>
            <a:r>
              <a:rPr dirty="0" err="1"/>
              <a:t>fred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engagerade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motiverade</a:t>
            </a:r>
            <a:r>
              <a:rPr dirty="0"/>
              <a:t> </a:t>
            </a:r>
            <a:r>
              <a:rPr dirty="0" err="1"/>
              <a:t>arbetstagare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27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829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046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550"/>
              </a:spcBef>
              <a:buClrTx/>
              <a:buFontTx/>
              <a:buNone/>
            </a:pPr>
            <a:endParaRPr lang="de-DE" altLang="en-US" sz="12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98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366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8601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4392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075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216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139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75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66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7390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3153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05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dirty="0"/>
              <a:t>Tack </a:t>
            </a:r>
            <a:r>
              <a:rPr dirty="0" err="1"/>
              <a:t>vare</a:t>
            </a:r>
            <a:r>
              <a:rPr dirty="0"/>
              <a:t> Thomas Piketty </a:t>
            </a:r>
            <a:r>
              <a:rPr dirty="0" err="1"/>
              <a:t>kan</a:t>
            </a:r>
            <a:r>
              <a:rPr dirty="0"/>
              <a:t> vi se </a:t>
            </a:r>
            <a:r>
              <a:rPr dirty="0" err="1"/>
              <a:t>inkomstfördelningen</a:t>
            </a:r>
            <a:r>
              <a:rPr dirty="0"/>
              <a:t> i </a:t>
            </a:r>
            <a:r>
              <a:rPr dirty="0" err="1"/>
              <a:t>ett</a:t>
            </a:r>
            <a:r>
              <a:rPr dirty="0"/>
              <a:t> </a:t>
            </a:r>
            <a:r>
              <a:rPr dirty="0" err="1"/>
              <a:t>historiskt</a:t>
            </a:r>
            <a:r>
              <a:rPr dirty="0"/>
              <a:t> </a:t>
            </a:r>
            <a:r>
              <a:rPr dirty="0" err="1"/>
              <a:t>perspektiv</a:t>
            </a:r>
            <a:r>
              <a:rPr dirty="0"/>
              <a:t>. </a:t>
            </a:r>
            <a:r>
              <a:rPr dirty="0" err="1"/>
              <a:t>Visar</a:t>
            </a:r>
            <a:r>
              <a:rPr dirty="0"/>
              <a:t> </a:t>
            </a:r>
            <a:r>
              <a:rPr dirty="0" err="1"/>
              <a:t>hur</a:t>
            </a:r>
            <a:r>
              <a:rPr dirty="0"/>
              <a:t> </a:t>
            </a:r>
            <a:r>
              <a:rPr dirty="0" err="1"/>
              <a:t>mycket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inkomsterna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gick</a:t>
            </a:r>
            <a:r>
              <a:rPr dirty="0"/>
              <a:t> till den </a:t>
            </a:r>
            <a:r>
              <a:rPr dirty="0" err="1"/>
              <a:t>översta</a:t>
            </a:r>
            <a:r>
              <a:rPr dirty="0"/>
              <a:t> </a:t>
            </a:r>
            <a:r>
              <a:rPr dirty="0" err="1"/>
              <a:t>procenten</a:t>
            </a:r>
            <a:r>
              <a:rPr dirty="0"/>
              <a:t> i </a:t>
            </a:r>
            <a:r>
              <a:rPr dirty="0" err="1"/>
              <a:t>samhället</a:t>
            </a:r>
            <a:r>
              <a:rPr dirty="0"/>
              <a:t>. (USA) </a:t>
            </a:r>
            <a:r>
              <a:rPr dirty="0" err="1"/>
              <a:t>Andel</a:t>
            </a:r>
            <a:r>
              <a:rPr dirty="0"/>
              <a:t> </a:t>
            </a:r>
            <a:r>
              <a:rPr dirty="0" err="1"/>
              <a:t>sjönk</a:t>
            </a:r>
            <a:r>
              <a:rPr dirty="0"/>
              <a:t> </a:t>
            </a:r>
            <a:r>
              <a:rPr dirty="0" err="1"/>
              <a:t>kraftigt</a:t>
            </a:r>
            <a:r>
              <a:rPr dirty="0"/>
              <a:t>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sedan </a:t>
            </a:r>
            <a:r>
              <a:rPr dirty="0" err="1"/>
              <a:t>öka</a:t>
            </a:r>
            <a:r>
              <a:rPr dirty="0"/>
              <a:t> </a:t>
            </a:r>
            <a:r>
              <a:rPr dirty="0" err="1"/>
              <a:t>igen</a:t>
            </a:r>
            <a:r>
              <a:rPr dirty="0"/>
              <a:t> </a:t>
            </a:r>
            <a:r>
              <a:rPr dirty="0" err="1"/>
              <a:t>från</a:t>
            </a:r>
            <a:r>
              <a:rPr dirty="0"/>
              <a:t> 80-talet.</a:t>
            </a:r>
          </a:p>
        </p:txBody>
      </p:sp>
    </p:spTree>
    <p:extLst>
      <p:ext uri="{BB962C8B-B14F-4D97-AF65-F5344CB8AC3E}">
        <p14:creationId xmlns:p14="http://schemas.microsoft.com/office/powerpoint/2010/main" val="3800576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Den översta procenten tar hem 23% av inkomsten det året. </a:t>
            </a:r>
          </a:p>
        </p:txBody>
      </p:sp>
    </p:spTree>
    <p:extLst>
      <p:ext uri="{BB962C8B-B14F-4D97-AF65-F5344CB8AC3E}">
        <p14:creationId xmlns:p14="http://schemas.microsoft.com/office/powerpoint/2010/main" val="3897994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rPr dirty="0" err="1"/>
              <a:t>Många</a:t>
            </a:r>
            <a:r>
              <a:rPr dirty="0"/>
              <a:t> </a:t>
            </a:r>
            <a:r>
              <a:rPr dirty="0" err="1"/>
              <a:t>grundlagar</a:t>
            </a:r>
            <a:r>
              <a:rPr dirty="0"/>
              <a:t> </a:t>
            </a:r>
            <a:r>
              <a:rPr dirty="0" err="1"/>
              <a:t>uttrycker</a:t>
            </a:r>
            <a:r>
              <a:rPr dirty="0"/>
              <a:t> </a:t>
            </a:r>
            <a:r>
              <a:rPr dirty="0" err="1"/>
              <a:t>tydligt</a:t>
            </a:r>
            <a:r>
              <a:rPr dirty="0"/>
              <a:t> </a:t>
            </a:r>
            <a:r>
              <a:rPr dirty="0" err="1"/>
              <a:t>allmän</a:t>
            </a:r>
            <a:r>
              <a:rPr dirty="0"/>
              <a:t> </a:t>
            </a:r>
            <a:r>
              <a:rPr dirty="0" err="1"/>
              <a:t>välfärd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målet</a:t>
            </a:r>
            <a:r>
              <a:rPr dirty="0"/>
              <a:t>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ekonomin</a:t>
            </a:r>
            <a:r>
              <a:rPr dirty="0"/>
              <a:t>. </a:t>
            </a:r>
          </a:p>
          <a:p>
            <a:pPr>
              <a:defRPr sz="2400"/>
            </a:pPr>
            <a:r>
              <a:rPr dirty="0"/>
              <a:t>Den </a:t>
            </a:r>
            <a:r>
              <a:rPr dirty="0" err="1"/>
              <a:t>tyska</a:t>
            </a:r>
            <a:r>
              <a:rPr dirty="0"/>
              <a:t> </a:t>
            </a:r>
            <a:r>
              <a:rPr dirty="0" err="1"/>
              <a:t>grundlagen</a:t>
            </a:r>
            <a:r>
              <a:rPr dirty="0"/>
              <a:t> </a:t>
            </a:r>
            <a:r>
              <a:rPr dirty="0" err="1"/>
              <a:t>säger</a:t>
            </a:r>
            <a:r>
              <a:rPr dirty="0"/>
              <a:t> ”</a:t>
            </a:r>
            <a:r>
              <a:rPr dirty="0" err="1"/>
              <a:t>Egendom</a:t>
            </a:r>
            <a:r>
              <a:rPr dirty="0"/>
              <a:t> </a:t>
            </a:r>
            <a:r>
              <a:rPr dirty="0" err="1"/>
              <a:t>förpliktigar</a:t>
            </a:r>
            <a:r>
              <a:rPr dirty="0"/>
              <a:t>. </a:t>
            </a:r>
            <a:r>
              <a:rPr dirty="0" err="1"/>
              <a:t>Dess</a:t>
            </a:r>
            <a:r>
              <a:rPr dirty="0"/>
              <a:t> </a:t>
            </a:r>
            <a:r>
              <a:rPr dirty="0" err="1"/>
              <a:t>användning</a:t>
            </a:r>
            <a:r>
              <a:rPr dirty="0"/>
              <a:t> </a:t>
            </a:r>
            <a:r>
              <a:rPr dirty="0" err="1"/>
              <a:t>ska</a:t>
            </a:r>
            <a:r>
              <a:rPr dirty="0"/>
              <a:t> </a:t>
            </a:r>
            <a:r>
              <a:rPr dirty="0" err="1"/>
              <a:t>också</a:t>
            </a:r>
            <a:r>
              <a:rPr dirty="0"/>
              <a:t> </a:t>
            </a:r>
            <a:r>
              <a:rPr dirty="0" err="1"/>
              <a:t>tjäna</a:t>
            </a:r>
            <a:endParaRPr dirty="0"/>
          </a:p>
          <a:p>
            <a:pPr>
              <a:defRPr sz="2400"/>
            </a:pPr>
            <a:r>
              <a:rPr dirty="0" err="1"/>
              <a:t>det</a:t>
            </a:r>
            <a:r>
              <a:rPr dirty="0"/>
              <a:t> </a:t>
            </a:r>
            <a:r>
              <a:rPr dirty="0" err="1"/>
              <a:t>gemensammas</a:t>
            </a:r>
            <a:r>
              <a:rPr dirty="0"/>
              <a:t> </a:t>
            </a:r>
            <a:r>
              <a:rPr dirty="0" err="1"/>
              <a:t>bästa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549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63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00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2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657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6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95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6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791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26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081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57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0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345756" y="895285"/>
            <a:ext cx="3008092" cy="2569084"/>
          </a:xfrm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15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1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5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16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347299" y="360003"/>
            <a:ext cx="6220551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47299" y="828306"/>
            <a:ext cx="6220549" cy="2490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6316929" y="3620070"/>
            <a:ext cx="252464" cy="266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1" i="0" u="none" strike="noStrike" cap="none" spc="0" baseline="0">
          <a:ln>
            <a:noFill/>
          </a:ln>
          <a:solidFill>
            <a:srgbClr val="58595B"/>
          </a:solidFill>
          <a:uFillTx/>
          <a:latin typeface="Avenir Next"/>
          <a:ea typeface="Avenir Next"/>
          <a:cs typeface="Avenir Next"/>
          <a:sym typeface="Avenir Next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9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://www.ecogood.org" TargetMode="External"/><Relationship Id="rId4" Type="http://schemas.openxmlformats.org/officeDocument/2006/relationships/hyperlink" Target="mailto:info@emmadalvag.s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2"/>
          <p:cNvSpPr/>
          <p:nvPr/>
        </p:nvSpPr>
        <p:spPr>
          <a:xfrm>
            <a:off x="0" y="11"/>
            <a:ext cx="6912000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81" name="object 3"/>
          <p:cNvSpPr txBox="1">
            <a:spLocks noGrp="1"/>
          </p:cNvSpPr>
          <p:nvPr>
            <p:ph type="title"/>
          </p:nvPr>
        </p:nvSpPr>
        <p:spPr>
          <a:xfrm>
            <a:off x="347299" y="1468802"/>
            <a:ext cx="2606676" cy="518161"/>
          </a:xfrm>
          <a:prstGeom prst="rect">
            <a:avLst/>
          </a:prstGeom>
        </p:spPr>
        <p:txBody>
          <a:bodyPr/>
          <a:lstStyle/>
          <a:p>
            <a:pPr indent="11557" defTabSz="832104">
              <a:defRPr sz="1638" b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ECG SVERIGE</a:t>
            </a:r>
          </a:p>
          <a:p>
            <a:pPr indent="11557" defTabSz="832104">
              <a:defRPr sz="1274" b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 err="1" smtClean="0"/>
              <a:t>Ekonomi</a:t>
            </a:r>
            <a:r>
              <a:rPr dirty="0" smtClean="0"/>
              <a:t> </a:t>
            </a:r>
            <a:r>
              <a:rPr dirty="0" err="1" smtClean="0"/>
              <a:t>för</a:t>
            </a:r>
            <a:r>
              <a:rPr dirty="0" smtClean="0"/>
              <a:t> </a:t>
            </a:r>
            <a:r>
              <a:rPr dirty="0" err="1" smtClean="0"/>
              <a:t>det</a:t>
            </a:r>
            <a:r>
              <a:rPr dirty="0" smtClean="0"/>
              <a:t> </a:t>
            </a:r>
            <a:r>
              <a:rPr dirty="0" err="1" smtClean="0"/>
              <a:t>allmänna</a:t>
            </a:r>
            <a:r>
              <a:rPr dirty="0" smtClean="0"/>
              <a:t> </a:t>
            </a:r>
            <a:r>
              <a:rPr dirty="0" err="1" smtClean="0"/>
              <a:t>bästa</a:t>
            </a:r>
            <a:endParaRPr dirty="0"/>
          </a:p>
        </p:txBody>
      </p:sp>
      <p:sp>
        <p:nvSpPr>
          <p:cNvPr id="82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object 5"/>
          <p:cNvSpPr txBox="1"/>
          <p:nvPr/>
        </p:nvSpPr>
        <p:spPr>
          <a:xfrm>
            <a:off x="347299" y="2948952"/>
            <a:ext cx="106235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defRPr sz="1500" b="1" spc="-4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ECONOMY</a:t>
            </a:r>
          </a:p>
        </p:txBody>
      </p:sp>
      <p:sp>
        <p:nvSpPr>
          <p:cNvPr id="84" name="object 6"/>
          <p:cNvSpPr txBox="1"/>
          <p:nvPr/>
        </p:nvSpPr>
        <p:spPr>
          <a:xfrm>
            <a:off x="347299" y="3160280"/>
            <a:ext cx="2466976" cy="30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1700"/>
              </a:lnSpc>
              <a:defRPr sz="1500" spc="-2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dirty="0"/>
              <a:t>FOR </a:t>
            </a:r>
            <a:r>
              <a:rPr spc="-25" dirty="0"/>
              <a:t>THE</a:t>
            </a:r>
            <a:r>
              <a:rPr spc="-290" dirty="0"/>
              <a:t> </a:t>
            </a:r>
            <a:r>
              <a:rPr spc="-30" dirty="0"/>
              <a:t>COMMON </a:t>
            </a:r>
            <a:r>
              <a:rPr spc="-35" dirty="0"/>
              <a:t>GOOD</a:t>
            </a:r>
          </a:p>
          <a:p>
            <a:pPr indent="12700">
              <a:lnSpc>
                <a:spcPts val="600"/>
              </a:lnSpc>
              <a:defRPr sz="600" spc="5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An</a:t>
            </a:r>
            <a:r>
              <a:rPr spc="-40" dirty="0"/>
              <a:t> </a:t>
            </a:r>
            <a:r>
              <a:rPr spc="-5" dirty="0"/>
              <a:t>economic</a:t>
            </a:r>
            <a:r>
              <a:rPr spc="-40" dirty="0"/>
              <a:t> </a:t>
            </a:r>
            <a:r>
              <a:rPr spc="-5" dirty="0"/>
              <a:t>model</a:t>
            </a:r>
            <a:r>
              <a:rPr spc="-40" dirty="0"/>
              <a:t> </a:t>
            </a:r>
            <a:r>
              <a:rPr spc="-5" dirty="0"/>
              <a:t>for</a:t>
            </a:r>
            <a:r>
              <a:rPr spc="-40" dirty="0"/>
              <a:t> </a:t>
            </a:r>
            <a:r>
              <a:rPr spc="-5" dirty="0"/>
              <a:t>the</a:t>
            </a:r>
            <a:r>
              <a:rPr spc="-40" dirty="0"/>
              <a:t> </a:t>
            </a:r>
            <a:r>
              <a:rPr spc="-10" dirty="0"/>
              <a:t>future</a:t>
            </a:r>
          </a:p>
        </p:txBody>
      </p:sp>
      <p:sp>
        <p:nvSpPr>
          <p:cNvPr id="85" name="object 7"/>
          <p:cNvSpPr/>
          <p:nvPr/>
        </p:nvSpPr>
        <p:spPr>
          <a:xfrm>
            <a:off x="1445759" y="2783313"/>
            <a:ext cx="393120" cy="39116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700x420.jpg" descr="c700x420.jpg"/>
          <p:cNvPicPr>
            <a:picLocks noChangeAspect="1"/>
          </p:cNvPicPr>
          <p:nvPr/>
        </p:nvPicPr>
        <p:blipFill>
          <a:blip r:embed="rId3">
            <a:extLst/>
          </a:blip>
          <a:srcRect l="230" r="251"/>
          <a:stretch>
            <a:fillRect/>
          </a:stretch>
        </p:blipFill>
        <p:spPr>
          <a:xfrm>
            <a:off x="-6786" y="-89807"/>
            <a:ext cx="6922371" cy="4173512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TAPAS – There are plenty of alternatives"/>
          <p:cNvSpPr txBox="1"/>
          <p:nvPr/>
        </p:nvSpPr>
        <p:spPr>
          <a:xfrm>
            <a:off x="1329543" y="1738629"/>
            <a:ext cx="4249714" cy="4089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R="5080" indent="12700" algn="ctr" defTabSz="914400">
              <a:defRPr spc="-36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TAPAS – There are plenty of alternatives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utterstock_594996641.jpg" descr="shutterstock_59499664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51" y="-681882"/>
            <a:ext cx="6917301" cy="457130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8" name="ECG är ett sådant alternativ.  Det är ett ekonomiskt system som bygger på marknadsekonomi, men inte kapitalism."/>
          <p:cNvSpPr txBox="1"/>
          <p:nvPr/>
        </p:nvSpPr>
        <p:spPr>
          <a:xfrm>
            <a:off x="451058" y="1739458"/>
            <a:ext cx="35252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R="5080" indent="12700" defTabSz="914400">
              <a:defRPr spc="-36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ECG </a:t>
            </a:r>
            <a:r>
              <a:rPr lang="sv-SE" dirty="0" smtClean="0"/>
              <a:t>is </a:t>
            </a:r>
            <a:r>
              <a:rPr lang="sv-SE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those</a:t>
            </a:r>
            <a:r>
              <a:rPr lang="sv-SE" dirty="0" smtClean="0"/>
              <a:t> alternatives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bject 2"/>
          <p:cNvSpPr/>
          <p:nvPr/>
        </p:nvSpPr>
        <p:spPr>
          <a:xfrm>
            <a:off x="0" y="11"/>
            <a:ext cx="6912000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object 3"/>
          <p:cNvSpPr txBox="1"/>
          <p:nvPr/>
        </p:nvSpPr>
        <p:spPr>
          <a:xfrm>
            <a:off x="3749299" y="1710002"/>
            <a:ext cx="297427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defRPr sz="1400" spc="-2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 smtClean="0"/>
              <a:t>ECG was created from the collaboration between the Austrian author </a:t>
            </a:r>
            <a:r>
              <a:rPr lang="en-US" spc="0" dirty="0" smtClean="0"/>
              <a:t>Christian </a:t>
            </a:r>
            <a:r>
              <a:rPr lang="en-US" spc="-10" dirty="0" smtClean="0"/>
              <a:t>Felber and a group of companies, politicians and scientists 2011</a:t>
            </a:r>
            <a:endParaRPr lang="en-US" spc="-65" dirty="0"/>
          </a:p>
        </p:txBody>
      </p:sp>
      <p:sp>
        <p:nvSpPr>
          <p:cNvPr id="142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Change-Everything-Orange_800x815_frei.png" descr="Change-Everything-Orange_800x815_fre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6721" y="0"/>
            <a:ext cx="3815358" cy="38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bject 2"/>
          <p:cNvSpPr/>
          <p:nvPr/>
        </p:nvSpPr>
        <p:spPr>
          <a:xfrm>
            <a:off x="-1" y="11"/>
            <a:ext cx="6912001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" name="object 3"/>
          <p:cNvSpPr txBox="1">
            <a:spLocks noGrp="1"/>
          </p:cNvSpPr>
          <p:nvPr>
            <p:ph type="title"/>
          </p:nvPr>
        </p:nvSpPr>
        <p:spPr>
          <a:xfrm>
            <a:off x="347298" y="360003"/>
            <a:ext cx="4064443" cy="665481"/>
          </a:xfrm>
          <a:prstGeom prst="rect">
            <a:avLst/>
          </a:prstGeom>
        </p:spPr>
        <p:txBody>
          <a:bodyPr/>
          <a:lstStyle>
            <a:lvl1pPr marR="5080" indent="12700">
              <a:defRPr sz="1400" b="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dirty="0" smtClean="0"/>
              <a:t>A vision of a financial system that benefits society and our planet as a whole</a:t>
            </a:r>
            <a:endParaRPr lang="en-US" dirty="0"/>
          </a:p>
        </p:txBody>
      </p:sp>
      <p:sp>
        <p:nvSpPr>
          <p:cNvPr id="146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bject 2"/>
          <p:cNvSpPr/>
          <p:nvPr/>
        </p:nvSpPr>
        <p:spPr>
          <a:xfrm>
            <a:off x="0" y="11"/>
            <a:ext cx="6912000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object 3"/>
          <p:cNvSpPr txBox="1"/>
          <p:nvPr/>
        </p:nvSpPr>
        <p:spPr>
          <a:xfrm>
            <a:off x="347299" y="360003"/>
            <a:ext cx="287718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224790" indent="12700">
              <a:defRPr sz="12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 smtClean="0"/>
              <a:t>ECG is based on values that </a:t>
            </a:r>
            <a:r>
              <a:rPr lang="en-US" dirty="0" err="1" smtClean="0"/>
              <a:t>favour</a:t>
            </a:r>
            <a:r>
              <a:rPr lang="en-US" dirty="0" smtClean="0"/>
              <a:t> the common good</a:t>
            </a:r>
          </a:p>
          <a:p>
            <a:pPr marR="224790" indent="12700">
              <a:defRPr sz="12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 smtClean="0"/>
              <a:t>It is a tool for financial, political and social change</a:t>
            </a:r>
          </a:p>
          <a:p>
            <a:pPr marR="224790" indent="12700">
              <a:defRPr sz="12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 smtClean="0"/>
              <a:t>- a bridge between the old and the new</a:t>
            </a:r>
            <a:endParaRPr lang="en-US" spc="-5" dirty="0"/>
          </a:p>
        </p:txBody>
      </p:sp>
      <p:sp>
        <p:nvSpPr>
          <p:cNvPr id="150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object 2"/>
          <p:cNvSpPr/>
          <p:nvPr/>
        </p:nvSpPr>
        <p:spPr>
          <a:xfrm>
            <a:off x="0" y="11"/>
            <a:ext cx="6912000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" name="object 4"/>
          <p:cNvSpPr txBox="1"/>
          <p:nvPr/>
        </p:nvSpPr>
        <p:spPr>
          <a:xfrm>
            <a:off x="1902554" y="197002"/>
            <a:ext cx="481132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defRPr sz="1100" u="sng" spc="-15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To</a:t>
            </a:r>
            <a:r>
              <a:rPr spc="0" dirty="0" smtClean="0"/>
              <a:t>:</a:t>
            </a:r>
            <a:endParaRPr spc="0" dirty="0"/>
          </a:p>
        </p:txBody>
      </p:sp>
      <p:sp>
        <p:nvSpPr>
          <p:cNvPr id="155" name="object 6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" name="object 4"/>
          <p:cNvSpPr txBox="1"/>
          <p:nvPr/>
        </p:nvSpPr>
        <p:spPr>
          <a:xfrm>
            <a:off x="146322" y="197002"/>
            <a:ext cx="754805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1100" u="sng" spc="-15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From</a:t>
            </a:r>
            <a:r>
              <a:rPr spc="0" dirty="0" smtClean="0"/>
              <a:t>:</a:t>
            </a:r>
            <a:endParaRPr spc="0" dirty="0"/>
          </a:p>
        </p:txBody>
      </p:sp>
      <p:sp>
        <p:nvSpPr>
          <p:cNvPr id="157" name="object 5"/>
          <p:cNvSpPr txBox="1"/>
          <p:nvPr/>
        </p:nvSpPr>
        <p:spPr>
          <a:xfrm>
            <a:off x="146322" y="398102"/>
            <a:ext cx="5050903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Money rules			Money serves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Money is the purpose		Money is a means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C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apital income			Income for work or need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P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rofit motive			Common welfare motive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F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inancial surplus		Cover costs and investment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G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lobal				Local/regional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H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ierarchical			Democratic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S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tock market companies	Cooperatives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R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isky + speculative		Conservative + concrete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>
                <a:solidFill>
                  <a:srgbClr val="2A2A2A"/>
                </a:solidFill>
                <a:latin typeface="Arial" charset="0"/>
              </a:rPr>
              <a:t>M</a:t>
            </a:r>
            <a:r>
              <a:rPr lang="en-US" sz="1000" dirty="0" smtClean="0">
                <a:solidFill>
                  <a:srgbClr val="2A2A2A"/>
                </a:solidFill>
                <a:latin typeface="Arial" charset="0"/>
              </a:rPr>
              <a:t>oney is the only criteria	Ecological and social indicators</a:t>
            </a:r>
            <a:endParaRPr lang="en-US" sz="1000" dirty="0">
              <a:solidFill>
                <a:srgbClr val="2A2A2A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bject 2"/>
          <p:cNvSpPr/>
          <p:nvPr/>
        </p:nvSpPr>
        <p:spPr>
          <a:xfrm>
            <a:off x="3669329" y="627300"/>
            <a:ext cx="2633371" cy="26334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object 3"/>
          <p:cNvSpPr/>
          <p:nvPr/>
        </p:nvSpPr>
        <p:spPr>
          <a:xfrm>
            <a:off x="519346" y="627298"/>
            <a:ext cx="2634984" cy="2633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404" y="7"/>
                </a:lnTo>
                <a:lnTo>
                  <a:pt x="10011" y="28"/>
                </a:lnTo>
                <a:lnTo>
                  <a:pt x="9622" y="63"/>
                </a:lnTo>
                <a:lnTo>
                  <a:pt x="9238" y="112"/>
                </a:lnTo>
                <a:lnTo>
                  <a:pt x="8857" y="174"/>
                </a:lnTo>
                <a:lnTo>
                  <a:pt x="8482" y="249"/>
                </a:lnTo>
                <a:lnTo>
                  <a:pt x="8111" y="337"/>
                </a:lnTo>
                <a:lnTo>
                  <a:pt x="7745" y="437"/>
                </a:lnTo>
                <a:lnTo>
                  <a:pt x="7385" y="550"/>
                </a:lnTo>
                <a:lnTo>
                  <a:pt x="7030" y="675"/>
                </a:lnTo>
                <a:lnTo>
                  <a:pt x="6681" y="812"/>
                </a:lnTo>
                <a:lnTo>
                  <a:pt x="6337" y="961"/>
                </a:lnTo>
                <a:lnTo>
                  <a:pt x="6001" y="1121"/>
                </a:lnTo>
                <a:lnTo>
                  <a:pt x="5670" y="1292"/>
                </a:lnTo>
                <a:lnTo>
                  <a:pt x="5347" y="1474"/>
                </a:lnTo>
                <a:lnTo>
                  <a:pt x="5031" y="1667"/>
                </a:lnTo>
                <a:lnTo>
                  <a:pt x="4721" y="1870"/>
                </a:lnTo>
                <a:lnTo>
                  <a:pt x="4420" y="2083"/>
                </a:lnTo>
                <a:lnTo>
                  <a:pt x="4126" y="2306"/>
                </a:lnTo>
                <a:lnTo>
                  <a:pt x="3840" y="2539"/>
                </a:lnTo>
                <a:lnTo>
                  <a:pt x="3562" y="2781"/>
                </a:lnTo>
                <a:lnTo>
                  <a:pt x="3293" y="3033"/>
                </a:lnTo>
                <a:lnTo>
                  <a:pt x="3032" y="3293"/>
                </a:lnTo>
                <a:lnTo>
                  <a:pt x="2781" y="3562"/>
                </a:lnTo>
                <a:lnTo>
                  <a:pt x="2539" y="3840"/>
                </a:lnTo>
                <a:lnTo>
                  <a:pt x="2306" y="4126"/>
                </a:lnTo>
                <a:lnTo>
                  <a:pt x="2082" y="4420"/>
                </a:lnTo>
                <a:lnTo>
                  <a:pt x="1869" y="4721"/>
                </a:lnTo>
                <a:lnTo>
                  <a:pt x="1666" y="5030"/>
                </a:lnTo>
                <a:lnTo>
                  <a:pt x="1473" y="5346"/>
                </a:lnTo>
                <a:lnTo>
                  <a:pt x="1292" y="5670"/>
                </a:lnTo>
                <a:lnTo>
                  <a:pt x="1120" y="6000"/>
                </a:lnTo>
                <a:lnTo>
                  <a:pt x="961" y="6336"/>
                </a:lnTo>
                <a:lnTo>
                  <a:pt x="812" y="6679"/>
                </a:lnTo>
                <a:lnTo>
                  <a:pt x="675" y="7028"/>
                </a:lnTo>
                <a:lnTo>
                  <a:pt x="550" y="7382"/>
                </a:lnTo>
                <a:lnTo>
                  <a:pt x="437" y="7742"/>
                </a:lnTo>
                <a:lnTo>
                  <a:pt x="337" y="8108"/>
                </a:lnTo>
                <a:lnTo>
                  <a:pt x="249" y="8478"/>
                </a:lnTo>
                <a:lnTo>
                  <a:pt x="174" y="8854"/>
                </a:lnTo>
                <a:lnTo>
                  <a:pt x="112" y="9233"/>
                </a:lnTo>
                <a:lnTo>
                  <a:pt x="63" y="9617"/>
                </a:lnTo>
                <a:lnTo>
                  <a:pt x="28" y="10006"/>
                </a:lnTo>
                <a:lnTo>
                  <a:pt x="7" y="10398"/>
                </a:lnTo>
                <a:lnTo>
                  <a:pt x="0" y="10793"/>
                </a:lnTo>
                <a:lnTo>
                  <a:pt x="7" y="11194"/>
                </a:lnTo>
                <a:lnTo>
                  <a:pt x="29" y="11590"/>
                </a:lnTo>
                <a:lnTo>
                  <a:pt x="65" y="11983"/>
                </a:lnTo>
                <a:lnTo>
                  <a:pt x="114" y="12371"/>
                </a:lnTo>
                <a:lnTo>
                  <a:pt x="177" y="12756"/>
                </a:lnTo>
                <a:lnTo>
                  <a:pt x="254" y="13135"/>
                </a:lnTo>
                <a:lnTo>
                  <a:pt x="343" y="13509"/>
                </a:lnTo>
                <a:lnTo>
                  <a:pt x="446" y="13879"/>
                </a:lnTo>
                <a:lnTo>
                  <a:pt x="561" y="14242"/>
                </a:lnTo>
                <a:lnTo>
                  <a:pt x="688" y="14600"/>
                </a:lnTo>
                <a:lnTo>
                  <a:pt x="828" y="14953"/>
                </a:lnTo>
                <a:lnTo>
                  <a:pt x="979" y="15299"/>
                </a:lnTo>
                <a:lnTo>
                  <a:pt x="1142" y="15638"/>
                </a:lnTo>
                <a:lnTo>
                  <a:pt x="1316" y="15971"/>
                </a:lnTo>
                <a:lnTo>
                  <a:pt x="1501" y="16297"/>
                </a:lnTo>
                <a:lnTo>
                  <a:pt x="1697" y="16615"/>
                </a:lnTo>
                <a:lnTo>
                  <a:pt x="1904" y="16927"/>
                </a:lnTo>
                <a:lnTo>
                  <a:pt x="2121" y="17230"/>
                </a:lnTo>
                <a:lnTo>
                  <a:pt x="2348" y="17526"/>
                </a:lnTo>
                <a:lnTo>
                  <a:pt x="2586" y="17813"/>
                </a:lnTo>
                <a:lnTo>
                  <a:pt x="2832" y="18092"/>
                </a:lnTo>
                <a:lnTo>
                  <a:pt x="3088" y="18362"/>
                </a:lnTo>
                <a:lnTo>
                  <a:pt x="3353" y="18623"/>
                </a:lnTo>
                <a:lnTo>
                  <a:pt x="3627" y="18875"/>
                </a:lnTo>
                <a:lnTo>
                  <a:pt x="3909" y="19118"/>
                </a:lnTo>
                <a:lnTo>
                  <a:pt x="4200" y="19351"/>
                </a:lnTo>
                <a:lnTo>
                  <a:pt x="4499" y="19574"/>
                </a:lnTo>
                <a:lnTo>
                  <a:pt x="4806" y="19786"/>
                </a:lnTo>
                <a:lnTo>
                  <a:pt x="5120" y="19989"/>
                </a:lnTo>
                <a:lnTo>
                  <a:pt x="5442" y="20180"/>
                </a:lnTo>
                <a:lnTo>
                  <a:pt x="5771" y="20361"/>
                </a:lnTo>
                <a:lnTo>
                  <a:pt x="6106" y="20530"/>
                </a:lnTo>
                <a:lnTo>
                  <a:pt x="6448" y="20688"/>
                </a:lnTo>
                <a:lnTo>
                  <a:pt x="6797" y="20834"/>
                </a:lnTo>
                <a:lnTo>
                  <a:pt x="7151" y="20969"/>
                </a:lnTo>
                <a:lnTo>
                  <a:pt x="7512" y="21091"/>
                </a:lnTo>
                <a:lnTo>
                  <a:pt x="7878" y="21200"/>
                </a:lnTo>
                <a:lnTo>
                  <a:pt x="8249" y="21297"/>
                </a:lnTo>
                <a:lnTo>
                  <a:pt x="8626" y="21381"/>
                </a:lnTo>
                <a:lnTo>
                  <a:pt x="9007" y="21452"/>
                </a:lnTo>
                <a:lnTo>
                  <a:pt x="9393" y="21509"/>
                </a:lnTo>
                <a:lnTo>
                  <a:pt x="9740" y="21549"/>
                </a:lnTo>
                <a:lnTo>
                  <a:pt x="10090" y="21577"/>
                </a:lnTo>
                <a:lnTo>
                  <a:pt x="10443" y="21594"/>
                </a:lnTo>
                <a:lnTo>
                  <a:pt x="10800" y="21600"/>
                </a:lnTo>
                <a:lnTo>
                  <a:pt x="11195" y="21593"/>
                </a:lnTo>
                <a:lnTo>
                  <a:pt x="11587" y="21572"/>
                </a:lnTo>
                <a:lnTo>
                  <a:pt x="11975" y="21537"/>
                </a:lnTo>
                <a:lnTo>
                  <a:pt x="12359" y="21488"/>
                </a:lnTo>
                <a:lnTo>
                  <a:pt x="12739" y="21426"/>
                </a:lnTo>
                <a:lnTo>
                  <a:pt x="13114" y="21351"/>
                </a:lnTo>
                <a:lnTo>
                  <a:pt x="13485" y="21263"/>
                </a:lnTo>
                <a:lnTo>
                  <a:pt x="13850" y="21162"/>
                </a:lnTo>
                <a:lnTo>
                  <a:pt x="14210" y="21049"/>
                </a:lnTo>
                <a:lnTo>
                  <a:pt x="14565" y="20924"/>
                </a:lnTo>
                <a:lnTo>
                  <a:pt x="14914" y="20787"/>
                </a:lnTo>
                <a:lnTo>
                  <a:pt x="15257" y="20639"/>
                </a:lnTo>
                <a:lnTo>
                  <a:pt x="15593" y="20479"/>
                </a:lnTo>
                <a:lnTo>
                  <a:pt x="15924" y="20308"/>
                </a:lnTo>
                <a:lnTo>
                  <a:pt x="16247" y="20126"/>
                </a:lnTo>
                <a:lnTo>
                  <a:pt x="16563" y="19933"/>
                </a:lnTo>
                <a:lnTo>
                  <a:pt x="16873" y="19730"/>
                </a:lnTo>
                <a:lnTo>
                  <a:pt x="17174" y="19516"/>
                </a:lnTo>
                <a:lnTo>
                  <a:pt x="17469" y="19293"/>
                </a:lnTo>
                <a:lnTo>
                  <a:pt x="17755" y="19060"/>
                </a:lnTo>
                <a:lnTo>
                  <a:pt x="18033" y="18817"/>
                </a:lnTo>
                <a:lnTo>
                  <a:pt x="18302" y="18566"/>
                </a:lnTo>
                <a:lnTo>
                  <a:pt x="18563" y="18305"/>
                </a:lnTo>
                <a:lnTo>
                  <a:pt x="18814" y="18036"/>
                </a:lnTo>
                <a:lnTo>
                  <a:pt x="19057" y="17758"/>
                </a:lnTo>
                <a:lnTo>
                  <a:pt x="19290" y="17472"/>
                </a:lnTo>
                <a:lnTo>
                  <a:pt x="19514" y="17177"/>
                </a:lnTo>
                <a:lnTo>
                  <a:pt x="19727" y="16876"/>
                </a:lnTo>
                <a:lnTo>
                  <a:pt x="19931" y="16566"/>
                </a:lnTo>
                <a:lnTo>
                  <a:pt x="20124" y="16250"/>
                </a:lnTo>
                <a:lnTo>
                  <a:pt x="20306" y="15926"/>
                </a:lnTo>
                <a:lnTo>
                  <a:pt x="20477" y="15595"/>
                </a:lnTo>
                <a:lnTo>
                  <a:pt x="20637" y="15258"/>
                </a:lnTo>
                <a:lnTo>
                  <a:pt x="20786" y="14915"/>
                </a:lnTo>
                <a:lnTo>
                  <a:pt x="20923" y="14566"/>
                </a:lnTo>
                <a:lnTo>
                  <a:pt x="21049" y="14211"/>
                </a:lnTo>
                <a:lnTo>
                  <a:pt x="21162" y="13850"/>
                </a:lnTo>
                <a:lnTo>
                  <a:pt x="21262" y="13484"/>
                </a:lnTo>
                <a:lnTo>
                  <a:pt x="21350" y="13113"/>
                </a:lnTo>
                <a:lnTo>
                  <a:pt x="21426" y="12737"/>
                </a:lnTo>
                <a:lnTo>
                  <a:pt x="21488" y="12356"/>
                </a:lnTo>
                <a:lnTo>
                  <a:pt x="21537" y="11972"/>
                </a:lnTo>
                <a:lnTo>
                  <a:pt x="21572" y="11583"/>
                </a:lnTo>
                <a:lnTo>
                  <a:pt x="21593" y="11190"/>
                </a:lnTo>
                <a:lnTo>
                  <a:pt x="21600" y="10793"/>
                </a:lnTo>
                <a:lnTo>
                  <a:pt x="21591" y="10359"/>
                </a:lnTo>
                <a:lnTo>
                  <a:pt x="21566" y="9929"/>
                </a:lnTo>
                <a:lnTo>
                  <a:pt x="21523" y="9504"/>
                </a:lnTo>
                <a:lnTo>
                  <a:pt x="21465" y="9084"/>
                </a:lnTo>
                <a:lnTo>
                  <a:pt x="21397" y="8701"/>
                </a:lnTo>
                <a:lnTo>
                  <a:pt x="21315" y="8322"/>
                </a:lnTo>
                <a:lnTo>
                  <a:pt x="21220" y="7948"/>
                </a:lnTo>
                <a:lnTo>
                  <a:pt x="21112" y="7579"/>
                </a:lnTo>
                <a:lnTo>
                  <a:pt x="20991" y="7216"/>
                </a:lnTo>
                <a:lnTo>
                  <a:pt x="20858" y="6859"/>
                </a:lnTo>
                <a:lnTo>
                  <a:pt x="20713" y="6508"/>
                </a:lnTo>
                <a:lnTo>
                  <a:pt x="20556" y="6163"/>
                </a:lnTo>
                <a:lnTo>
                  <a:pt x="20388" y="5825"/>
                </a:lnTo>
                <a:lnTo>
                  <a:pt x="20208" y="5493"/>
                </a:lnTo>
                <a:lnTo>
                  <a:pt x="20017" y="5169"/>
                </a:lnTo>
                <a:lnTo>
                  <a:pt x="19815" y="4852"/>
                </a:lnTo>
                <a:lnTo>
                  <a:pt x="19603" y="4543"/>
                </a:lnTo>
                <a:lnTo>
                  <a:pt x="19380" y="4241"/>
                </a:lnTo>
                <a:lnTo>
                  <a:pt x="19147" y="3948"/>
                </a:lnTo>
                <a:lnTo>
                  <a:pt x="18904" y="3663"/>
                </a:lnTo>
                <a:lnTo>
                  <a:pt x="18652" y="3386"/>
                </a:lnTo>
                <a:lnTo>
                  <a:pt x="18390" y="3119"/>
                </a:lnTo>
                <a:lnTo>
                  <a:pt x="18119" y="2861"/>
                </a:lnTo>
                <a:lnTo>
                  <a:pt x="17840" y="2612"/>
                </a:lnTo>
                <a:lnTo>
                  <a:pt x="17552" y="2372"/>
                </a:lnTo>
                <a:lnTo>
                  <a:pt x="17256" y="2143"/>
                </a:lnTo>
                <a:lnTo>
                  <a:pt x="16951" y="1924"/>
                </a:lnTo>
                <a:lnTo>
                  <a:pt x="16639" y="1715"/>
                </a:lnTo>
                <a:lnTo>
                  <a:pt x="16320" y="1517"/>
                </a:lnTo>
                <a:lnTo>
                  <a:pt x="15993" y="1330"/>
                </a:lnTo>
                <a:lnTo>
                  <a:pt x="15659" y="1154"/>
                </a:lnTo>
                <a:lnTo>
                  <a:pt x="15319" y="989"/>
                </a:lnTo>
                <a:lnTo>
                  <a:pt x="14972" y="836"/>
                </a:lnTo>
                <a:lnTo>
                  <a:pt x="14618" y="695"/>
                </a:lnTo>
                <a:lnTo>
                  <a:pt x="14259" y="567"/>
                </a:lnTo>
                <a:lnTo>
                  <a:pt x="13894" y="451"/>
                </a:lnTo>
                <a:lnTo>
                  <a:pt x="13524" y="347"/>
                </a:lnTo>
                <a:lnTo>
                  <a:pt x="13148" y="257"/>
                </a:lnTo>
                <a:lnTo>
                  <a:pt x="12768" y="179"/>
                </a:lnTo>
                <a:lnTo>
                  <a:pt x="12382" y="115"/>
                </a:lnTo>
                <a:lnTo>
                  <a:pt x="11993" y="65"/>
                </a:lnTo>
                <a:lnTo>
                  <a:pt x="11599" y="29"/>
                </a:lnTo>
                <a:lnTo>
                  <a:pt x="11201" y="7"/>
                </a:lnTo>
                <a:lnTo>
                  <a:pt x="10800" y="0"/>
                </a:lnTo>
                <a:close/>
              </a:path>
            </a:pathLst>
          </a:custGeom>
          <a:solidFill>
            <a:srgbClr val="0BBCC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71" name="object 4"/>
          <p:cNvGrpSpPr/>
          <p:nvPr/>
        </p:nvGrpSpPr>
        <p:grpSpPr>
          <a:xfrm>
            <a:off x="1150560" y="1761576"/>
            <a:ext cx="574879" cy="614822"/>
            <a:chOff x="0" y="0"/>
            <a:chExt cx="574878" cy="614820"/>
          </a:xfrm>
        </p:grpSpPr>
        <p:sp>
          <p:nvSpPr>
            <p:cNvPr id="168" name="Form"/>
            <p:cNvSpPr/>
            <p:nvPr/>
          </p:nvSpPr>
          <p:spPr>
            <a:xfrm>
              <a:off x="0" y="315188"/>
              <a:ext cx="456266" cy="29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185" y="21600"/>
                  </a:lnTo>
                  <a:lnTo>
                    <a:pt x="21600" y="78"/>
                  </a:lnTo>
                  <a:lnTo>
                    <a:pt x="25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69" name="Form"/>
            <p:cNvSpPr/>
            <p:nvPr/>
          </p:nvSpPr>
          <p:spPr>
            <a:xfrm>
              <a:off x="5384" y="113563"/>
              <a:ext cx="536755" cy="202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51" y="0"/>
                  </a:moveTo>
                  <a:lnTo>
                    <a:pt x="703" y="16241"/>
                  </a:lnTo>
                  <a:lnTo>
                    <a:pt x="956" y="17405"/>
                  </a:lnTo>
                  <a:lnTo>
                    <a:pt x="1078" y="18450"/>
                  </a:lnTo>
                  <a:lnTo>
                    <a:pt x="1061" y="19466"/>
                  </a:lnTo>
                  <a:lnTo>
                    <a:pt x="910" y="20353"/>
                  </a:lnTo>
                  <a:lnTo>
                    <a:pt x="632" y="21017"/>
                  </a:lnTo>
                  <a:lnTo>
                    <a:pt x="436" y="21190"/>
                  </a:lnTo>
                  <a:lnTo>
                    <a:pt x="231" y="21498"/>
                  </a:lnTo>
                  <a:lnTo>
                    <a:pt x="0" y="21600"/>
                  </a:lnTo>
                  <a:lnTo>
                    <a:pt x="18144" y="21600"/>
                  </a:lnTo>
                  <a:lnTo>
                    <a:pt x="21600" y="4157"/>
                  </a:lnTo>
                  <a:lnTo>
                    <a:pt x="12261" y="4157"/>
                  </a:lnTo>
                  <a:lnTo>
                    <a:pt x="11351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0" name="Form"/>
            <p:cNvSpPr/>
            <p:nvPr/>
          </p:nvSpPr>
          <p:spPr>
            <a:xfrm>
              <a:off x="310070" y="0"/>
              <a:ext cx="264809" cy="152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8929" y="21600"/>
                  </a:lnTo>
                  <a:lnTo>
                    <a:pt x="21600" y="127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75" name="object 5"/>
          <p:cNvGrpSpPr/>
          <p:nvPr/>
        </p:nvGrpSpPr>
        <p:grpSpPr>
          <a:xfrm>
            <a:off x="1639210" y="1386988"/>
            <a:ext cx="165775" cy="218695"/>
            <a:chOff x="0" y="0"/>
            <a:chExt cx="165774" cy="218693"/>
          </a:xfrm>
        </p:grpSpPr>
        <p:sp>
          <p:nvSpPr>
            <p:cNvPr id="172" name="Form"/>
            <p:cNvSpPr/>
            <p:nvPr/>
          </p:nvSpPr>
          <p:spPr>
            <a:xfrm>
              <a:off x="115265" y="133171"/>
              <a:ext cx="50510" cy="8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0" y="0"/>
                  </a:moveTo>
                  <a:lnTo>
                    <a:pt x="0" y="0"/>
                  </a:lnTo>
                  <a:lnTo>
                    <a:pt x="21458" y="21600"/>
                  </a:lnTo>
                  <a:lnTo>
                    <a:pt x="21600" y="21548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3" name="Form"/>
            <p:cNvSpPr/>
            <p:nvPr/>
          </p:nvSpPr>
          <p:spPr>
            <a:xfrm>
              <a:off x="0" y="69888"/>
              <a:ext cx="131915" cy="8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3484" y="21600"/>
                  </a:lnTo>
                  <a:lnTo>
                    <a:pt x="18874" y="16600"/>
                  </a:lnTo>
                  <a:lnTo>
                    <a:pt x="19092" y="16600"/>
                  </a:lnTo>
                  <a:lnTo>
                    <a:pt x="15436" y="6439"/>
                  </a:lnTo>
                  <a:lnTo>
                    <a:pt x="21600" y="746"/>
                  </a:lnTo>
                  <a:lnTo>
                    <a:pt x="21515" y="513"/>
                  </a:lnTo>
                  <a:lnTo>
                    <a:pt x="1175" y="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4" name="Form"/>
            <p:cNvSpPr/>
            <p:nvPr/>
          </p:nvSpPr>
          <p:spPr>
            <a:xfrm>
              <a:off x="7175" y="0"/>
              <a:ext cx="124223" cy="7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34" y="0"/>
                  </a:moveTo>
                  <a:lnTo>
                    <a:pt x="5881" y="8415"/>
                  </a:lnTo>
                  <a:lnTo>
                    <a:pt x="6284" y="11265"/>
                  </a:lnTo>
                  <a:lnTo>
                    <a:pt x="6050" y="14095"/>
                  </a:lnTo>
                  <a:lnTo>
                    <a:pt x="5240" y="16652"/>
                  </a:lnTo>
                  <a:lnTo>
                    <a:pt x="3920" y="18683"/>
                  </a:lnTo>
                  <a:lnTo>
                    <a:pt x="2515" y="20130"/>
                  </a:lnTo>
                  <a:lnTo>
                    <a:pt x="1365" y="2137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4334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76" name="object 6"/>
          <p:cNvSpPr/>
          <p:nvPr/>
        </p:nvSpPr>
        <p:spPr>
          <a:xfrm>
            <a:off x="1804655" y="1290329"/>
            <a:ext cx="118721" cy="125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54" y="0"/>
                </a:moveTo>
                <a:lnTo>
                  <a:pt x="3801" y="7034"/>
                </a:lnTo>
                <a:lnTo>
                  <a:pt x="0" y="9101"/>
                </a:lnTo>
                <a:lnTo>
                  <a:pt x="7690" y="21600"/>
                </a:lnTo>
                <a:lnTo>
                  <a:pt x="21600" y="14022"/>
                </a:lnTo>
                <a:lnTo>
                  <a:pt x="6754" y="0"/>
                </a:lnTo>
                <a:close/>
              </a:path>
            </a:pathLst>
          </a:custGeom>
          <a:solidFill>
            <a:srgbClr val="298B8C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85" name="object 7"/>
          <p:cNvGrpSpPr/>
          <p:nvPr/>
        </p:nvGrpSpPr>
        <p:grpSpPr>
          <a:xfrm>
            <a:off x="1066856" y="1054779"/>
            <a:ext cx="2087460" cy="2205929"/>
            <a:chOff x="0" y="0"/>
            <a:chExt cx="2087459" cy="2205928"/>
          </a:xfrm>
        </p:grpSpPr>
        <p:sp>
          <p:nvSpPr>
            <p:cNvPr id="177" name="Form"/>
            <p:cNvSpPr/>
            <p:nvPr/>
          </p:nvSpPr>
          <p:spPr>
            <a:xfrm>
              <a:off x="159893" y="706795"/>
              <a:ext cx="1927567" cy="1499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57" y="0"/>
                  </a:moveTo>
                  <a:lnTo>
                    <a:pt x="5588" y="0"/>
                  </a:lnTo>
                  <a:lnTo>
                    <a:pt x="5588" y="1299"/>
                  </a:lnTo>
                  <a:lnTo>
                    <a:pt x="106" y="14737"/>
                  </a:lnTo>
                  <a:lnTo>
                    <a:pt x="66" y="14837"/>
                  </a:lnTo>
                  <a:lnTo>
                    <a:pt x="36" y="14936"/>
                  </a:lnTo>
                  <a:lnTo>
                    <a:pt x="14" y="15032"/>
                  </a:lnTo>
                  <a:lnTo>
                    <a:pt x="0" y="15124"/>
                  </a:lnTo>
                  <a:lnTo>
                    <a:pt x="4913" y="21440"/>
                  </a:lnTo>
                  <a:lnTo>
                    <a:pt x="5387" y="21510"/>
                  </a:lnTo>
                  <a:lnTo>
                    <a:pt x="5866" y="21560"/>
                  </a:lnTo>
                  <a:lnTo>
                    <a:pt x="6349" y="21590"/>
                  </a:lnTo>
                  <a:lnTo>
                    <a:pt x="6836" y="21600"/>
                  </a:lnTo>
                  <a:lnTo>
                    <a:pt x="7377" y="21587"/>
                  </a:lnTo>
                  <a:lnTo>
                    <a:pt x="7912" y="21550"/>
                  </a:lnTo>
                  <a:lnTo>
                    <a:pt x="8443" y="21489"/>
                  </a:lnTo>
                  <a:lnTo>
                    <a:pt x="8968" y="21403"/>
                  </a:lnTo>
                  <a:lnTo>
                    <a:pt x="9487" y="21294"/>
                  </a:lnTo>
                  <a:lnTo>
                    <a:pt x="10000" y="21163"/>
                  </a:lnTo>
                  <a:lnTo>
                    <a:pt x="10506" y="21008"/>
                  </a:lnTo>
                  <a:lnTo>
                    <a:pt x="11006" y="20831"/>
                  </a:lnTo>
                  <a:lnTo>
                    <a:pt x="11498" y="20633"/>
                  </a:lnTo>
                  <a:lnTo>
                    <a:pt x="11983" y="20413"/>
                  </a:lnTo>
                  <a:lnTo>
                    <a:pt x="12460" y="20173"/>
                  </a:lnTo>
                  <a:lnTo>
                    <a:pt x="12929" y="19912"/>
                  </a:lnTo>
                  <a:lnTo>
                    <a:pt x="13389" y="19630"/>
                  </a:lnTo>
                  <a:lnTo>
                    <a:pt x="13840" y="19330"/>
                  </a:lnTo>
                  <a:lnTo>
                    <a:pt x="14283" y="19010"/>
                  </a:lnTo>
                  <a:lnTo>
                    <a:pt x="14715" y="18671"/>
                  </a:lnTo>
                  <a:lnTo>
                    <a:pt x="15138" y="18314"/>
                  </a:lnTo>
                  <a:lnTo>
                    <a:pt x="15550" y="17939"/>
                  </a:lnTo>
                  <a:lnTo>
                    <a:pt x="15952" y="17547"/>
                  </a:lnTo>
                  <a:lnTo>
                    <a:pt x="16344" y="17138"/>
                  </a:lnTo>
                  <a:lnTo>
                    <a:pt x="16723" y="16712"/>
                  </a:lnTo>
                  <a:lnTo>
                    <a:pt x="17092" y="16270"/>
                  </a:lnTo>
                  <a:lnTo>
                    <a:pt x="17448" y="15812"/>
                  </a:lnTo>
                  <a:lnTo>
                    <a:pt x="17792" y="15339"/>
                  </a:lnTo>
                  <a:lnTo>
                    <a:pt x="18124" y="14850"/>
                  </a:lnTo>
                  <a:lnTo>
                    <a:pt x="18443" y="14348"/>
                  </a:lnTo>
                  <a:lnTo>
                    <a:pt x="18748" y="13831"/>
                  </a:lnTo>
                  <a:lnTo>
                    <a:pt x="19040" y="13301"/>
                  </a:lnTo>
                  <a:lnTo>
                    <a:pt x="19318" y="12757"/>
                  </a:lnTo>
                  <a:lnTo>
                    <a:pt x="19582" y="12201"/>
                  </a:lnTo>
                  <a:lnTo>
                    <a:pt x="19831" y="11633"/>
                  </a:lnTo>
                  <a:lnTo>
                    <a:pt x="20065" y="11052"/>
                  </a:lnTo>
                  <a:lnTo>
                    <a:pt x="20284" y="10460"/>
                  </a:lnTo>
                  <a:lnTo>
                    <a:pt x="20488" y="9857"/>
                  </a:lnTo>
                  <a:lnTo>
                    <a:pt x="20675" y="9244"/>
                  </a:lnTo>
                  <a:lnTo>
                    <a:pt x="20846" y="8620"/>
                  </a:lnTo>
                  <a:lnTo>
                    <a:pt x="21001" y="7986"/>
                  </a:lnTo>
                  <a:lnTo>
                    <a:pt x="21139" y="7343"/>
                  </a:lnTo>
                  <a:lnTo>
                    <a:pt x="21259" y="6691"/>
                  </a:lnTo>
                  <a:lnTo>
                    <a:pt x="21362" y="6031"/>
                  </a:lnTo>
                  <a:lnTo>
                    <a:pt x="21447" y="5363"/>
                  </a:lnTo>
                  <a:lnTo>
                    <a:pt x="21513" y="4686"/>
                  </a:lnTo>
                  <a:lnTo>
                    <a:pt x="21561" y="4003"/>
                  </a:lnTo>
                  <a:lnTo>
                    <a:pt x="21590" y="3313"/>
                  </a:lnTo>
                  <a:lnTo>
                    <a:pt x="21600" y="2628"/>
                  </a:lnTo>
                  <a:lnTo>
                    <a:pt x="21598" y="2497"/>
                  </a:lnTo>
                  <a:lnTo>
                    <a:pt x="21588" y="1854"/>
                  </a:lnTo>
                  <a:lnTo>
                    <a:pt x="21553" y="1099"/>
                  </a:lnTo>
                  <a:lnTo>
                    <a:pt x="21496" y="353"/>
                  </a:lnTo>
                  <a:lnTo>
                    <a:pt x="21457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8" name="Form"/>
            <p:cNvSpPr/>
            <p:nvPr/>
          </p:nvSpPr>
          <p:spPr>
            <a:xfrm>
              <a:off x="0" y="859373"/>
              <a:ext cx="262931" cy="162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" y="0"/>
                  </a:moveTo>
                  <a:lnTo>
                    <a:pt x="1710" y="212"/>
                  </a:lnTo>
                  <a:lnTo>
                    <a:pt x="1445" y="212"/>
                  </a:lnTo>
                  <a:lnTo>
                    <a:pt x="1310" y="428"/>
                  </a:lnTo>
                  <a:lnTo>
                    <a:pt x="915" y="852"/>
                  </a:lnTo>
                  <a:lnTo>
                    <a:pt x="344" y="1671"/>
                  </a:lnTo>
                  <a:lnTo>
                    <a:pt x="35" y="2752"/>
                  </a:lnTo>
                  <a:lnTo>
                    <a:pt x="0" y="3955"/>
                  </a:lnTo>
                  <a:lnTo>
                    <a:pt x="250" y="5139"/>
                  </a:lnTo>
                  <a:lnTo>
                    <a:pt x="5557" y="19910"/>
                  </a:lnTo>
                  <a:lnTo>
                    <a:pt x="6064" y="20955"/>
                  </a:lnTo>
                  <a:lnTo>
                    <a:pt x="6733" y="21518"/>
                  </a:lnTo>
                  <a:lnTo>
                    <a:pt x="7478" y="21600"/>
                  </a:lnTo>
                  <a:lnTo>
                    <a:pt x="8608" y="20986"/>
                  </a:lnTo>
                  <a:lnTo>
                    <a:pt x="9177" y="20160"/>
                  </a:lnTo>
                  <a:lnTo>
                    <a:pt x="9485" y="19055"/>
                  </a:lnTo>
                  <a:lnTo>
                    <a:pt x="9520" y="17791"/>
                  </a:lnTo>
                  <a:lnTo>
                    <a:pt x="9270" y="16490"/>
                  </a:lnTo>
                  <a:lnTo>
                    <a:pt x="8753" y="15043"/>
                  </a:lnTo>
                  <a:lnTo>
                    <a:pt x="21600" y="3095"/>
                  </a:lnTo>
                  <a:lnTo>
                    <a:pt x="4462" y="3095"/>
                  </a:lnTo>
                  <a:lnTo>
                    <a:pt x="3964" y="1706"/>
                  </a:lnTo>
                  <a:lnTo>
                    <a:pt x="3597" y="900"/>
                  </a:lnTo>
                  <a:lnTo>
                    <a:pt x="3119" y="374"/>
                  </a:lnTo>
                  <a:lnTo>
                    <a:pt x="2565" y="87"/>
                  </a:lnTo>
                  <a:lnTo>
                    <a:pt x="1975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79" name="Form"/>
            <p:cNvSpPr/>
            <p:nvPr/>
          </p:nvSpPr>
          <p:spPr>
            <a:xfrm>
              <a:off x="54317" y="465393"/>
              <a:ext cx="2020407" cy="417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71" y="0"/>
                  </a:moveTo>
                  <a:lnTo>
                    <a:pt x="2594" y="11699"/>
                  </a:lnTo>
                  <a:lnTo>
                    <a:pt x="2832" y="13699"/>
                  </a:lnTo>
                  <a:lnTo>
                    <a:pt x="0" y="21600"/>
                  </a:lnTo>
                  <a:lnTo>
                    <a:pt x="2230" y="21600"/>
                  </a:lnTo>
                  <a:lnTo>
                    <a:pt x="3387" y="18373"/>
                  </a:lnTo>
                  <a:lnTo>
                    <a:pt x="4353" y="18373"/>
                  </a:lnTo>
                  <a:lnTo>
                    <a:pt x="6460" y="12495"/>
                  </a:lnTo>
                  <a:lnTo>
                    <a:pt x="21600" y="12495"/>
                  </a:lnTo>
                  <a:lnTo>
                    <a:pt x="21560" y="11111"/>
                  </a:lnTo>
                  <a:lnTo>
                    <a:pt x="20179" y="4426"/>
                  </a:lnTo>
                  <a:lnTo>
                    <a:pt x="7307" y="4426"/>
                  </a:lnTo>
                  <a:lnTo>
                    <a:pt x="6771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0" name="Form"/>
            <p:cNvSpPr/>
            <p:nvPr/>
          </p:nvSpPr>
          <p:spPr>
            <a:xfrm>
              <a:off x="661975" y="332208"/>
              <a:ext cx="1279868" cy="218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8" y="0"/>
                  </a:moveTo>
                  <a:lnTo>
                    <a:pt x="0" y="0"/>
                  </a:lnTo>
                  <a:lnTo>
                    <a:pt x="714" y="7184"/>
                  </a:lnTo>
                  <a:lnTo>
                    <a:pt x="79" y="9327"/>
                  </a:lnTo>
                  <a:lnTo>
                    <a:pt x="1285" y="21580"/>
                  </a:lnTo>
                  <a:lnTo>
                    <a:pt x="1280" y="21600"/>
                  </a:lnTo>
                  <a:lnTo>
                    <a:pt x="21600" y="21600"/>
                  </a:lnTo>
                  <a:lnTo>
                    <a:pt x="18399" y="2868"/>
                  </a:lnTo>
                  <a:lnTo>
                    <a:pt x="1993" y="2868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1" name="Form"/>
            <p:cNvSpPr/>
            <p:nvPr/>
          </p:nvSpPr>
          <p:spPr>
            <a:xfrm>
              <a:off x="517607" y="282603"/>
              <a:ext cx="245590" cy="12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16" y="0"/>
                  </a:moveTo>
                  <a:lnTo>
                    <a:pt x="60" y="4413"/>
                  </a:lnTo>
                  <a:lnTo>
                    <a:pt x="0" y="6325"/>
                  </a:lnTo>
                  <a:lnTo>
                    <a:pt x="327" y="8182"/>
                  </a:lnTo>
                  <a:lnTo>
                    <a:pt x="3310" y="19199"/>
                  </a:lnTo>
                  <a:lnTo>
                    <a:pt x="3981" y="20650"/>
                  </a:lnTo>
                  <a:lnTo>
                    <a:pt x="4853" y="21478"/>
                  </a:lnTo>
                  <a:lnTo>
                    <a:pt x="5805" y="21600"/>
                  </a:lnTo>
                  <a:lnTo>
                    <a:pt x="6718" y="20932"/>
                  </a:lnTo>
                  <a:lnTo>
                    <a:pt x="7428" y="20065"/>
                  </a:lnTo>
                  <a:lnTo>
                    <a:pt x="8097" y="18853"/>
                  </a:lnTo>
                  <a:lnTo>
                    <a:pt x="8506" y="17326"/>
                  </a:lnTo>
                  <a:lnTo>
                    <a:pt x="8625" y="15636"/>
                  </a:lnTo>
                  <a:lnTo>
                    <a:pt x="8420" y="13933"/>
                  </a:lnTo>
                  <a:lnTo>
                    <a:pt x="12697" y="8907"/>
                  </a:lnTo>
                  <a:lnTo>
                    <a:pt x="21600" y="8907"/>
                  </a:lnTo>
                  <a:lnTo>
                    <a:pt x="19574" y="1792"/>
                  </a:lnTo>
                  <a:lnTo>
                    <a:pt x="4981" y="1792"/>
                  </a:lnTo>
                  <a:lnTo>
                    <a:pt x="4362" y="638"/>
                  </a:lnTo>
                  <a:lnTo>
                    <a:pt x="3573" y="20"/>
                  </a:lnTo>
                  <a:lnTo>
                    <a:pt x="2716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2" name="Form"/>
            <p:cNvSpPr/>
            <p:nvPr/>
          </p:nvSpPr>
          <p:spPr>
            <a:xfrm>
              <a:off x="780072" y="0"/>
              <a:ext cx="972109" cy="361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45" y="0"/>
                  </a:moveTo>
                  <a:lnTo>
                    <a:pt x="13000" y="59"/>
                  </a:lnTo>
                  <a:lnTo>
                    <a:pt x="12862" y="172"/>
                  </a:lnTo>
                  <a:lnTo>
                    <a:pt x="12727" y="312"/>
                  </a:lnTo>
                  <a:lnTo>
                    <a:pt x="12584" y="602"/>
                  </a:lnTo>
                  <a:lnTo>
                    <a:pt x="12375" y="1015"/>
                  </a:lnTo>
                  <a:lnTo>
                    <a:pt x="12219" y="1552"/>
                  </a:lnTo>
                  <a:lnTo>
                    <a:pt x="12121" y="2175"/>
                  </a:lnTo>
                  <a:lnTo>
                    <a:pt x="12086" y="284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3676" y="280"/>
                  </a:lnTo>
                  <a:lnTo>
                    <a:pt x="13556" y="113"/>
                  </a:lnTo>
                  <a:lnTo>
                    <a:pt x="13425" y="22"/>
                  </a:lnTo>
                  <a:lnTo>
                    <a:pt x="13301" y="22"/>
                  </a:lnTo>
                  <a:lnTo>
                    <a:pt x="13145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3" name="Form"/>
            <p:cNvSpPr/>
            <p:nvPr/>
          </p:nvSpPr>
          <p:spPr>
            <a:xfrm>
              <a:off x="574243" y="204334"/>
              <a:ext cx="201911" cy="8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2" y="0"/>
                  </a:moveTo>
                  <a:lnTo>
                    <a:pt x="15586" y="1060"/>
                  </a:lnTo>
                  <a:lnTo>
                    <a:pt x="0" y="21600"/>
                  </a:lnTo>
                  <a:lnTo>
                    <a:pt x="17750" y="21600"/>
                  </a:lnTo>
                  <a:lnTo>
                    <a:pt x="17496" y="20602"/>
                  </a:lnTo>
                  <a:lnTo>
                    <a:pt x="19731" y="17659"/>
                  </a:lnTo>
                  <a:lnTo>
                    <a:pt x="20894" y="15363"/>
                  </a:lnTo>
                  <a:lnTo>
                    <a:pt x="21522" y="12325"/>
                  </a:lnTo>
                  <a:lnTo>
                    <a:pt x="21600" y="8990"/>
                  </a:lnTo>
                  <a:lnTo>
                    <a:pt x="21112" y="5806"/>
                  </a:lnTo>
                  <a:lnTo>
                    <a:pt x="20951" y="4706"/>
                  </a:lnTo>
                  <a:lnTo>
                    <a:pt x="20871" y="4706"/>
                  </a:lnTo>
                  <a:lnTo>
                    <a:pt x="20767" y="4218"/>
                  </a:lnTo>
                  <a:lnTo>
                    <a:pt x="19788" y="1730"/>
                  </a:lnTo>
                  <a:lnTo>
                    <a:pt x="18501" y="273"/>
                  </a:lnTo>
                  <a:lnTo>
                    <a:pt x="17052" y="0"/>
                  </a:lnTo>
                  <a:close/>
                </a:path>
              </a:pathLst>
            </a:custGeom>
            <a:solidFill>
              <a:srgbClr val="298B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Form"/>
            <p:cNvSpPr/>
            <p:nvPr/>
          </p:nvSpPr>
          <p:spPr>
            <a:xfrm>
              <a:off x="371157" y="223191"/>
              <a:ext cx="398929" cy="63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91" y="20275"/>
                  </a:moveTo>
                  <a:lnTo>
                    <a:pt x="0" y="20275"/>
                  </a:lnTo>
                  <a:lnTo>
                    <a:pt x="1225" y="21600"/>
                  </a:lnTo>
                  <a:lnTo>
                    <a:pt x="4891" y="20275"/>
                  </a:lnTo>
                  <a:close/>
                  <a:moveTo>
                    <a:pt x="21593" y="0"/>
                  </a:moveTo>
                  <a:lnTo>
                    <a:pt x="21560" y="12"/>
                  </a:lnTo>
                  <a:lnTo>
                    <a:pt x="21600" y="12"/>
                  </a:lnTo>
                  <a:lnTo>
                    <a:pt x="21593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6" name="object 8"/>
          <p:cNvSpPr/>
          <p:nvPr/>
        </p:nvSpPr>
        <p:spPr>
          <a:xfrm>
            <a:off x="1718978" y="1326410"/>
            <a:ext cx="145315" cy="163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78" y="0"/>
                </a:moveTo>
                <a:lnTo>
                  <a:pt x="0" y="5779"/>
                </a:lnTo>
                <a:lnTo>
                  <a:pt x="10319" y="21600"/>
                </a:lnTo>
                <a:lnTo>
                  <a:pt x="21600" y="15829"/>
                </a:lnTo>
                <a:lnTo>
                  <a:pt x="11278" y="0"/>
                </a:lnTo>
                <a:close/>
              </a:path>
            </a:pathLst>
          </a:custGeom>
          <a:solidFill>
            <a:srgbClr val="EA5C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object 9"/>
          <p:cNvSpPr/>
          <p:nvPr/>
        </p:nvSpPr>
        <p:spPr>
          <a:xfrm>
            <a:off x="1620993" y="1258033"/>
            <a:ext cx="222342" cy="16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96" y="0"/>
                </a:moveTo>
                <a:lnTo>
                  <a:pt x="1675" y="12047"/>
                </a:lnTo>
                <a:lnTo>
                  <a:pt x="0" y="16736"/>
                </a:lnTo>
                <a:lnTo>
                  <a:pt x="421" y="18458"/>
                </a:lnTo>
                <a:lnTo>
                  <a:pt x="890" y="19318"/>
                </a:lnTo>
                <a:lnTo>
                  <a:pt x="1778" y="20666"/>
                </a:lnTo>
                <a:lnTo>
                  <a:pt x="2930" y="21453"/>
                </a:lnTo>
                <a:lnTo>
                  <a:pt x="4200" y="21600"/>
                </a:lnTo>
                <a:lnTo>
                  <a:pt x="5439" y="21026"/>
                </a:lnTo>
                <a:lnTo>
                  <a:pt x="10475" y="17074"/>
                </a:lnTo>
                <a:lnTo>
                  <a:pt x="10507" y="17044"/>
                </a:lnTo>
                <a:lnTo>
                  <a:pt x="19872" y="9696"/>
                </a:lnTo>
                <a:lnTo>
                  <a:pt x="20803" y="8668"/>
                </a:lnTo>
                <a:lnTo>
                  <a:pt x="21382" y="7323"/>
                </a:lnTo>
                <a:lnTo>
                  <a:pt x="21600" y="5809"/>
                </a:lnTo>
                <a:lnTo>
                  <a:pt x="21448" y="4276"/>
                </a:lnTo>
                <a:lnTo>
                  <a:pt x="21372" y="3930"/>
                </a:lnTo>
                <a:lnTo>
                  <a:pt x="21265" y="3598"/>
                </a:lnTo>
                <a:lnTo>
                  <a:pt x="21125" y="3284"/>
                </a:lnTo>
                <a:lnTo>
                  <a:pt x="20812" y="2425"/>
                </a:lnTo>
                <a:lnTo>
                  <a:pt x="20358" y="1611"/>
                </a:lnTo>
                <a:lnTo>
                  <a:pt x="19800" y="959"/>
                </a:lnTo>
                <a:lnTo>
                  <a:pt x="19160" y="485"/>
                </a:lnTo>
                <a:lnTo>
                  <a:pt x="18460" y="203"/>
                </a:lnTo>
                <a:lnTo>
                  <a:pt x="17696" y="0"/>
                </a:lnTo>
                <a:close/>
              </a:path>
            </a:pathLst>
          </a:custGeom>
          <a:solidFill>
            <a:srgbClr val="2E32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object 10"/>
          <p:cNvSpPr/>
          <p:nvPr/>
        </p:nvSpPr>
        <p:spPr>
          <a:xfrm>
            <a:off x="1722201" y="1353869"/>
            <a:ext cx="98476" cy="1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99" y="0"/>
                </a:moveTo>
                <a:lnTo>
                  <a:pt x="0" y="3600"/>
                </a:lnTo>
                <a:lnTo>
                  <a:pt x="13457" y="21600"/>
                </a:lnTo>
                <a:lnTo>
                  <a:pt x="21600" y="18274"/>
                </a:lnTo>
                <a:lnTo>
                  <a:pt x="8499" y="0"/>
                </a:lnTo>
                <a:close/>
              </a:path>
            </a:pathLst>
          </a:custGeom>
          <a:solidFill>
            <a:srgbClr val="C04E3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object 11"/>
          <p:cNvSpPr/>
          <p:nvPr/>
        </p:nvSpPr>
        <p:spPr>
          <a:xfrm>
            <a:off x="1626916" y="1277972"/>
            <a:ext cx="216419" cy="14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50" y="0"/>
                </a:moveTo>
                <a:lnTo>
                  <a:pt x="37" y="18237"/>
                </a:lnTo>
                <a:lnTo>
                  <a:pt x="0" y="18266"/>
                </a:lnTo>
                <a:lnTo>
                  <a:pt x="323" y="19000"/>
                </a:lnTo>
                <a:lnTo>
                  <a:pt x="1236" y="20536"/>
                </a:lnTo>
                <a:lnTo>
                  <a:pt x="2419" y="21433"/>
                </a:lnTo>
                <a:lnTo>
                  <a:pt x="3723" y="21600"/>
                </a:lnTo>
                <a:lnTo>
                  <a:pt x="4997" y="20946"/>
                </a:lnTo>
                <a:lnTo>
                  <a:pt x="10171" y="16444"/>
                </a:lnTo>
                <a:lnTo>
                  <a:pt x="10204" y="16410"/>
                </a:lnTo>
                <a:lnTo>
                  <a:pt x="19824" y="8038"/>
                </a:lnTo>
                <a:lnTo>
                  <a:pt x="20781" y="6868"/>
                </a:lnTo>
                <a:lnTo>
                  <a:pt x="21376" y="5335"/>
                </a:lnTo>
                <a:lnTo>
                  <a:pt x="21600" y="3610"/>
                </a:lnTo>
                <a:lnTo>
                  <a:pt x="21444" y="1864"/>
                </a:lnTo>
                <a:lnTo>
                  <a:pt x="21366" y="1469"/>
                </a:lnTo>
                <a:lnTo>
                  <a:pt x="21255" y="1092"/>
                </a:lnTo>
                <a:lnTo>
                  <a:pt x="21112" y="734"/>
                </a:lnTo>
                <a:lnTo>
                  <a:pt x="20950" y="0"/>
                </a:lnTo>
                <a:close/>
              </a:path>
            </a:pathLst>
          </a:custGeom>
          <a:solidFill>
            <a:srgbClr val="1D1F2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0" name="object 12"/>
          <p:cNvSpPr/>
          <p:nvPr/>
        </p:nvSpPr>
        <p:spPr>
          <a:xfrm>
            <a:off x="1584467" y="1337386"/>
            <a:ext cx="98062" cy="12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01" y="0"/>
                </a:moveTo>
                <a:lnTo>
                  <a:pt x="150" y="4370"/>
                </a:lnTo>
                <a:lnTo>
                  <a:pt x="0" y="6263"/>
                </a:lnTo>
                <a:lnTo>
                  <a:pt x="819" y="8102"/>
                </a:lnTo>
                <a:lnTo>
                  <a:pt x="8291" y="19016"/>
                </a:lnTo>
                <a:lnTo>
                  <a:pt x="9158" y="20134"/>
                </a:lnTo>
                <a:lnTo>
                  <a:pt x="10542" y="20916"/>
                </a:lnTo>
                <a:lnTo>
                  <a:pt x="13637" y="21600"/>
                </a:lnTo>
                <a:lnTo>
                  <a:pt x="15368" y="21469"/>
                </a:lnTo>
                <a:lnTo>
                  <a:pt x="16826" y="20730"/>
                </a:lnTo>
                <a:lnTo>
                  <a:pt x="18605" y="19874"/>
                </a:lnTo>
                <a:lnTo>
                  <a:pt x="20278" y="18673"/>
                </a:lnTo>
                <a:lnTo>
                  <a:pt x="21303" y="17160"/>
                </a:lnTo>
                <a:lnTo>
                  <a:pt x="21600" y="15486"/>
                </a:lnTo>
                <a:lnTo>
                  <a:pt x="21089" y="13801"/>
                </a:lnTo>
                <a:lnTo>
                  <a:pt x="20996" y="13620"/>
                </a:lnTo>
                <a:lnTo>
                  <a:pt x="20874" y="13439"/>
                </a:lnTo>
                <a:lnTo>
                  <a:pt x="20736" y="13268"/>
                </a:lnTo>
                <a:lnTo>
                  <a:pt x="12912" y="2354"/>
                </a:lnTo>
                <a:lnTo>
                  <a:pt x="8948" y="19"/>
                </a:lnTo>
                <a:lnTo>
                  <a:pt x="6801" y="0"/>
                </a:lnTo>
                <a:close/>
              </a:path>
            </a:pathLst>
          </a:custGeom>
          <a:solidFill>
            <a:srgbClr val="FEBD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object 13"/>
          <p:cNvSpPr/>
          <p:nvPr/>
        </p:nvSpPr>
        <p:spPr>
          <a:xfrm>
            <a:off x="1604338" y="1379689"/>
            <a:ext cx="78192" cy="791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12" y="0"/>
                </a:moveTo>
                <a:lnTo>
                  <a:pt x="15412" y="104"/>
                </a:lnTo>
                <a:lnTo>
                  <a:pt x="6339" y="5237"/>
                </a:lnTo>
                <a:lnTo>
                  <a:pt x="6238" y="5289"/>
                </a:lnTo>
                <a:lnTo>
                  <a:pt x="6168" y="5334"/>
                </a:lnTo>
                <a:lnTo>
                  <a:pt x="0" y="8814"/>
                </a:lnTo>
                <a:lnTo>
                  <a:pt x="4908" y="17635"/>
                </a:lnTo>
                <a:lnTo>
                  <a:pt x="5996" y="19351"/>
                </a:lnTo>
                <a:lnTo>
                  <a:pt x="7732" y="20550"/>
                </a:lnTo>
                <a:lnTo>
                  <a:pt x="11612" y="21600"/>
                </a:lnTo>
                <a:lnTo>
                  <a:pt x="13784" y="21399"/>
                </a:lnTo>
                <a:lnTo>
                  <a:pt x="15612" y="20265"/>
                </a:lnTo>
                <a:lnTo>
                  <a:pt x="17844" y="18952"/>
                </a:lnTo>
                <a:lnTo>
                  <a:pt x="19942" y="17108"/>
                </a:lnTo>
                <a:lnTo>
                  <a:pt x="21227" y="14787"/>
                </a:lnTo>
                <a:lnTo>
                  <a:pt x="21600" y="12218"/>
                </a:lnTo>
                <a:lnTo>
                  <a:pt x="20959" y="9632"/>
                </a:lnTo>
                <a:lnTo>
                  <a:pt x="20843" y="9355"/>
                </a:lnTo>
                <a:lnTo>
                  <a:pt x="20689" y="9077"/>
                </a:lnTo>
                <a:lnTo>
                  <a:pt x="20517" y="8814"/>
                </a:lnTo>
                <a:lnTo>
                  <a:pt x="15612" y="0"/>
                </a:lnTo>
                <a:close/>
              </a:path>
            </a:pathLst>
          </a:custGeom>
          <a:solidFill>
            <a:srgbClr val="F8993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2" name="object 14"/>
          <p:cNvSpPr/>
          <p:nvPr/>
        </p:nvSpPr>
        <p:spPr>
          <a:xfrm>
            <a:off x="1843296" y="1870541"/>
            <a:ext cx="80734" cy="597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479" y="20666"/>
                </a:lnTo>
                <a:lnTo>
                  <a:pt x="8626" y="21560"/>
                </a:lnTo>
                <a:lnTo>
                  <a:pt x="11663" y="21600"/>
                </a:lnTo>
                <a:lnTo>
                  <a:pt x="14375" y="21027"/>
                </a:lnTo>
                <a:lnTo>
                  <a:pt x="15549" y="20082"/>
                </a:lnTo>
                <a:lnTo>
                  <a:pt x="21600" y="0"/>
                </a:lnTo>
                <a:close/>
              </a:path>
            </a:pathLst>
          </a:custGeom>
          <a:solidFill>
            <a:srgbClr val="2E32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object 15"/>
          <p:cNvSpPr/>
          <p:nvPr/>
        </p:nvSpPr>
        <p:spPr>
          <a:xfrm>
            <a:off x="1882045" y="1870541"/>
            <a:ext cx="41987" cy="59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9963" y="20028"/>
                </a:lnTo>
                <a:lnTo>
                  <a:pt x="21600" y="0"/>
                </a:lnTo>
                <a:close/>
              </a:path>
            </a:pathLst>
          </a:custGeom>
          <a:solidFill>
            <a:srgbClr val="1D1F2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" name="object 16"/>
          <p:cNvSpPr/>
          <p:nvPr/>
        </p:nvSpPr>
        <p:spPr>
          <a:xfrm>
            <a:off x="1817468" y="1686478"/>
            <a:ext cx="132386" cy="67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09" y="0"/>
                </a:moveTo>
                <a:lnTo>
                  <a:pt x="524" y="0"/>
                </a:lnTo>
                <a:lnTo>
                  <a:pt x="0" y="1541"/>
                </a:lnTo>
                <a:lnTo>
                  <a:pt x="0" y="20062"/>
                </a:lnTo>
                <a:lnTo>
                  <a:pt x="524" y="21600"/>
                </a:lnTo>
                <a:lnTo>
                  <a:pt x="20809" y="21600"/>
                </a:lnTo>
                <a:lnTo>
                  <a:pt x="21600" y="20062"/>
                </a:lnTo>
                <a:lnTo>
                  <a:pt x="21600" y="1541"/>
                </a:lnTo>
                <a:lnTo>
                  <a:pt x="20809" y="0"/>
                </a:lnTo>
                <a:close/>
              </a:path>
            </a:pathLst>
          </a:custGeom>
          <a:solidFill>
            <a:srgbClr val="2E32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5" name="object 17"/>
          <p:cNvSpPr/>
          <p:nvPr/>
        </p:nvSpPr>
        <p:spPr>
          <a:xfrm>
            <a:off x="1882045" y="1686478"/>
            <a:ext cx="67806" cy="67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8" y="0"/>
                </a:moveTo>
                <a:lnTo>
                  <a:pt x="0" y="0"/>
                </a:lnTo>
                <a:lnTo>
                  <a:pt x="0" y="21600"/>
                </a:lnTo>
                <a:lnTo>
                  <a:pt x="20058" y="21600"/>
                </a:lnTo>
                <a:lnTo>
                  <a:pt x="21600" y="20062"/>
                </a:lnTo>
                <a:lnTo>
                  <a:pt x="21600" y="1541"/>
                </a:lnTo>
                <a:lnTo>
                  <a:pt x="20058" y="0"/>
                </a:lnTo>
                <a:close/>
              </a:path>
            </a:pathLst>
          </a:custGeom>
          <a:solidFill>
            <a:srgbClr val="1D1F2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object 18"/>
          <p:cNvSpPr/>
          <p:nvPr/>
        </p:nvSpPr>
        <p:spPr>
          <a:xfrm>
            <a:off x="1725441" y="1733329"/>
            <a:ext cx="314821" cy="195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79" y="0"/>
                </a:moveTo>
                <a:lnTo>
                  <a:pt x="330" y="0"/>
                </a:lnTo>
                <a:lnTo>
                  <a:pt x="0" y="352"/>
                </a:lnTo>
                <a:lnTo>
                  <a:pt x="0" y="21066"/>
                </a:lnTo>
                <a:lnTo>
                  <a:pt x="330" y="21600"/>
                </a:lnTo>
                <a:lnTo>
                  <a:pt x="21379" y="21600"/>
                </a:lnTo>
                <a:lnTo>
                  <a:pt x="21600" y="21066"/>
                </a:lnTo>
                <a:lnTo>
                  <a:pt x="21600" y="352"/>
                </a:lnTo>
                <a:lnTo>
                  <a:pt x="21379" y="0"/>
                </a:lnTo>
                <a:close/>
              </a:path>
            </a:pathLst>
          </a:custGeom>
          <a:solidFill>
            <a:srgbClr val="2B5C7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7" name="object 19"/>
          <p:cNvSpPr/>
          <p:nvPr/>
        </p:nvSpPr>
        <p:spPr>
          <a:xfrm>
            <a:off x="1882045" y="1733311"/>
            <a:ext cx="158230" cy="195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58" y="0"/>
                </a:moveTo>
                <a:lnTo>
                  <a:pt x="0" y="0"/>
                </a:lnTo>
                <a:lnTo>
                  <a:pt x="0" y="21600"/>
                </a:lnTo>
                <a:lnTo>
                  <a:pt x="21158" y="21600"/>
                </a:lnTo>
                <a:lnTo>
                  <a:pt x="21600" y="21065"/>
                </a:lnTo>
                <a:lnTo>
                  <a:pt x="21600" y="355"/>
                </a:lnTo>
                <a:lnTo>
                  <a:pt x="21158" y="0"/>
                </a:lnTo>
                <a:close/>
              </a:path>
            </a:pathLst>
          </a:custGeom>
          <a:solidFill>
            <a:srgbClr val="00384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object 20"/>
          <p:cNvSpPr/>
          <p:nvPr/>
        </p:nvSpPr>
        <p:spPr>
          <a:xfrm>
            <a:off x="1226609" y="1830179"/>
            <a:ext cx="610211" cy="1003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8" y="0"/>
                </a:moveTo>
                <a:lnTo>
                  <a:pt x="339" y="20546"/>
                </a:lnTo>
                <a:lnTo>
                  <a:pt x="0" y="21372"/>
                </a:lnTo>
                <a:lnTo>
                  <a:pt x="108" y="21542"/>
                </a:lnTo>
                <a:lnTo>
                  <a:pt x="326" y="21600"/>
                </a:lnTo>
                <a:lnTo>
                  <a:pt x="650" y="21515"/>
                </a:lnTo>
                <a:lnTo>
                  <a:pt x="680" y="21501"/>
                </a:lnTo>
                <a:lnTo>
                  <a:pt x="705" y="21490"/>
                </a:lnTo>
                <a:lnTo>
                  <a:pt x="718" y="21483"/>
                </a:lnTo>
                <a:lnTo>
                  <a:pt x="844" y="21420"/>
                </a:lnTo>
                <a:lnTo>
                  <a:pt x="985" y="21329"/>
                </a:lnTo>
                <a:lnTo>
                  <a:pt x="1140" y="21206"/>
                </a:lnTo>
                <a:lnTo>
                  <a:pt x="21600" y="1564"/>
                </a:lnTo>
                <a:lnTo>
                  <a:pt x="18058" y="0"/>
                </a:lnTo>
                <a:close/>
              </a:path>
            </a:pathLst>
          </a:custGeom>
          <a:solidFill>
            <a:srgbClr val="2E32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" name="object 21"/>
          <p:cNvSpPr/>
          <p:nvPr/>
        </p:nvSpPr>
        <p:spPr>
          <a:xfrm>
            <a:off x="1928873" y="1830174"/>
            <a:ext cx="611413" cy="1002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93" y="0"/>
                </a:moveTo>
                <a:lnTo>
                  <a:pt x="0" y="1565"/>
                </a:lnTo>
                <a:lnTo>
                  <a:pt x="20477" y="21219"/>
                </a:lnTo>
                <a:lnTo>
                  <a:pt x="21179" y="21600"/>
                </a:lnTo>
                <a:lnTo>
                  <a:pt x="21561" y="21502"/>
                </a:lnTo>
                <a:lnTo>
                  <a:pt x="21600" y="21097"/>
                </a:lnTo>
                <a:lnTo>
                  <a:pt x="21276" y="20558"/>
                </a:lnTo>
                <a:lnTo>
                  <a:pt x="3593" y="0"/>
                </a:lnTo>
                <a:close/>
              </a:path>
            </a:pathLst>
          </a:custGeom>
          <a:solidFill>
            <a:srgbClr val="2E32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object 22"/>
          <p:cNvSpPr/>
          <p:nvPr/>
        </p:nvSpPr>
        <p:spPr>
          <a:xfrm>
            <a:off x="1231360" y="1867305"/>
            <a:ext cx="605475" cy="965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14" y="0"/>
                </a:moveTo>
                <a:lnTo>
                  <a:pt x="0" y="21570"/>
                </a:lnTo>
                <a:lnTo>
                  <a:pt x="161" y="21600"/>
                </a:lnTo>
                <a:lnTo>
                  <a:pt x="382" y="21566"/>
                </a:lnTo>
                <a:lnTo>
                  <a:pt x="656" y="21443"/>
                </a:lnTo>
                <a:lnTo>
                  <a:pt x="979" y="21209"/>
                </a:lnTo>
                <a:lnTo>
                  <a:pt x="21600" y="795"/>
                </a:lnTo>
                <a:lnTo>
                  <a:pt x="19814" y="0"/>
                </a:lnTo>
                <a:close/>
              </a:path>
            </a:pathLst>
          </a:custGeom>
          <a:solidFill>
            <a:srgbClr val="1D1F2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" name="object 23"/>
          <p:cNvSpPr/>
          <p:nvPr/>
        </p:nvSpPr>
        <p:spPr>
          <a:xfrm>
            <a:off x="1977312" y="1830174"/>
            <a:ext cx="563684" cy="100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2" y="0"/>
                </a:moveTo>
                <a:lnTo>
                  <a:pt x="0" y="834"/>
                </a:lnTo>
                <a:lnTo>
                  <a:pt x="21282" y="21600"/>
                </a:lnTo>
                <a:lnTo>
                  <a:pt x="21525" y="21471"/>
                </a:lnTo>
                <a:lnTo>
                  <a:pt x="21600" y="21222"/>
                </a:lnTo>
                <a:lnTo>
                  <a:pt x="21500" y="20901"/>
                </a:lnTo>
                <a:lnTo>
                  <a:pt x="21221" y="20557"/>
                </a:lnTo>
                <a:lnTo>
                  <a:pt x="2042" y="0"/>
                </a:lnTo>
                <a:close/>
              </a:path>
            </a:pathLst>
          </a:custGeom>
          <a:solidFill>
            <a:srgbClr val="1D1F2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object 24"/>
          <p:cNvSpPr/>
          <p:nvPr/>
        </p:nvSpPr>
        <p:spPr>
          <a:xfrm>
            <a:off x="1733489" y="1092302"/>
            <a:ext cx="815366" cy="632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79" y="0"/>
                </a:moveTo>
                <a:lnTo>
                  <a:pt x="0" y="13280"/>
                </a:lnTo>
                <a:lnTo>
                  <a:pt x="2563" y="19010"/>
                </a:lnTo>
                <a:lnTo>
                  <a:pt x="2633" y="19168"/>
                </a:lnTo>
                <a:lnTo>
                  <a:pt x="3721" y="21600"/>
                </a:lnTo>
                <a:lnTo>
                  <a:pt x="21600" y="8320"/>
                </a:lnTo>
                <a:lnTo>
                  <a:pt x="19784" y="4257"/>
                </a:lnTo>
                <a:lnTo>
                  <a:pt x="19771" y="4232"/>
                </a:lnTo>
                <a:lnTo>
                  <a:pt x="17879" y="0"/>
                </a:lnTo>
                <a:close/>
              </a:path>
            </a:pathLst>
          </a:custGeom>
          <a:solidFill>
            <a:srgbClr val="2B5C7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object 25"/>
          <p:cNvSpPr/>
          <p:nvPr/>
        </p:nvSpPr>
        <p:spPr>
          <a:xfrm>
            <a:off x="1804559" y="1216623"/>
            <a:ext cx="744297" cy="508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2" y="0"/>
                </a:moveTo>
                <a:lnTo>
                  <a:pt x="18970" y="558"/>
                </a:lnTo>
                <a:lnTo>
                  <a:pt x="18942" y="581"/>
                </a:lnTo>
                <a:lnTo>
                  <a:pt x="0" y="16526"/>
                </a:lnTo>
                <a:lnTo>
                  <a:pt x="1362" y="19957"/>
                </a:lnTo>
                <a:lnTo>
                  <a:pt x="1393" y="20035"/>
                </a:lnTo>
                <a:lnTo>
                  <a:pt x="2014" y="21600"/>
                </a:lnTo>
                <a:lnTo>
                  <a:pt x="3965" y="19955"/>
                </a:lnTo>
                <a:lnTo>
                  <a:pt x="21600" y="5073"/>
                </a:lnTo>
                <a:lnTo>
                  <a:pt x="19632" y="0"/>
                </a:lnTo>
                <a:close/>
              </a:path>
            </a:pathLst>
          </a:custGeom>
          <a:solidFill>
            <a:srgbClr val="00384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object 26"/>
          <p:cNvSpPr/>
          <p:nvPr/>
        </p:nvSpPr>
        <p:spPr>
          <a:xfrm>
            <a:off x="1086043" y="1762351"/>
            <a:ext cx="390754" cy="285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43" y="0"/>
                </a:moveTo>
                <a:lnTo>
                  <a:pt x="0" y="14768"/>
                </a:lnTo>
                <a:lnTo>
                  <a:pt x="1511" y="18381"/>
                </a:lnTo>
                <a:lnTo>
                  <a:pt x="1527" y="18423"/>
                </a:lnTo>
                <a:lnTo>
                  <a:pt x="2857" y="21600"/>
                </a:lnTo>
                <a:lnTo>
                  <a:pt x="4827" y="20049"/>
                </a:lnTo>
                <a:lnTo>
                  <a:pt x="21600" y="6836"/>
                </a:lnTo>
                <a:lnTo>
                  <a:pt x="18743" y="0"/>
                </a:lnTo>
                <a:close/>
              </a:path>
            </a:pathLst>
          </a:custGeom>
          <a:solidFill>
            <a:srgbClr val="2E3236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object 27"/>
          <p:cNvSpPr/>
          <p:nvPr/>
        </p:nvSpPr>
        <p:spPr>
          <a:xfrm>
            <a:off x="1113513" y="1810777"/>
            <a:ext cx="363284" cy="237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60" y="0"/>
                </a:moveTo>
                <a:lnTo>
                  <a:pt x="0" y="17784"/>
                </a:lnTo>
                <a:lnTo>
                  <a:pt x="1439" y="21600"/>
                </a:lnTo>
                <a:lnTo>
                  <a:pt x="3559" y="19732"/>
                </a:lnTo>
                <a:lnTo>
                  <a:pt x="21600" y="3823"/>
                </a:lnTo>
                <a:lnTo>
                  <a:pt x="20160" y="3"/>
                </a:lnTo>
                <a:close/>
              </a:path>
            </a:pathLst>
          </a:custGeom>
          <a:solidFill>
            <a:srgbClr val="1D1F2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6" name="object 28"/>
          <p:cNvSpPr/>
          <p:nvPr/>
        </p:nvSpPr>
        <p:spPr>
          <a:xfrm>
            <a:off x="1363780" y="1520173"/>
            <a:ext cx="489204" cy="393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50" y="0"/>
                </a:moveTo>
                <a:lnTo>
                  <a:pt x="0" y="12392"/>
                </a:lnTo>
                <a:lnTo>
                  <a:pt x="2212" y="17155"/>
                </a:lnTo>
                <a:lnTo>
                  <a:pt x="2217" y="17165"/>
                </a:lnTo>
                <a:lnTo>
                  <a:pt x="4276" y="21600"/>
                </a:lnTo>
                <a:lnTo>
                  <a:pt x="21581" y="9221"/>
                </a:lnTo>
                <a:lnTo>
                  <a:pt x="21600" y="9206"/>
                </a:lnTo>
                <a:lnTo>
                  <a:pt x="17250" y="0"/>
                </a:lnTo>
                <a:close/>
              </a:path>
            </a:pathLst>
          </a:custGeom>
          <a:solidFill>
            <a:srgbClr val="EA5C33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object 29"/>
          <p:cNvSpPr/>
          <p:nvPr/>
        </p:nvSpPr>
        <p:spPr>
          <a:xfrm>
            <a:off x="1413804" y="1605745"/>
            <a:ext cx="439180" cy="308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8" y="0"/>
                </a:moveTo>
                <a:lnTo>
                  <a:pt x="1915" y="14355"/>
                </a:lnTo>
                <a:lnTo>
                  <a:pt x="1907" y="14363"/>
                </a:lnTo>
                <a:lnTo>
                  <a:pt x="9" y="15935"/>
                </a:lnTo>
                <a:lnTo>
                  <a:pt x="0" y="15945"/>
                </a:lnTo>
                <a:lnTo>
                  <a:pt x="2303" y="21600"/>
                </a:lnTo>
                <a:lnTo>
                  <a:pt x="21579" y="5786"/>
                </a:lnTo>
                <a:lnTo>
                  <a:pt x="21600" y="5767"/>
                </a:lnTo>
                <a:lnTo>
                  <a:pt x="21554" y="5654"/>
                </a:lnTo>
                <a:lnTo>
                  <a:pt x="19218" y="0"/>
                </a:lnTo>
                <a:close/>
              </a:path>
            </a:pathLst>
          </a:custGeom>
          <a:solidFill>
            <a:srgbClr val="C04E3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10" name="object 30"/>
          <p:cNvGrpSpPr/>
          <p:nvPr/>
        </p:nvGrpSpPr>
        <p:grpSpPr>
          <a:xfrm>
            <a:off x="1066862" y="1054776"/>
            <a:ext cx="1539549" cy="1023068"/>
            <a:chOff x="0" y="0"/>
            <a:chExt cx="1539548" cy="1023067"/>
          </a:xfrm>
        </p:grpSpPr>
        <p:sp>
          <p:nvSpPr>
            <p:cNvPr id="208" name="Form"/>
            <p:cNvSpPr/>
            <p:nvPr/>
          </p:nvSpPr>
          <p:spPr>
            <a:xfrm>
              <a:off x="1323976" y="0"/>
              <a:ext cx="215573" cy="30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80" y="0"/>
                  </a:moveTo>
                  <a:lnTo>
                    <a:pt x="4125" y="71"/>
                  </a:lnTo>
                  <a:lnTo>
                    <a:pt x="3501" y="207"/>
                  </a:lnTo>
                  <a:lnTo>
                    <a:pt x="2894" y="376"/>
                  </a:lnTo>
                  <a:lnTo>
                    <a:pt x="2247" y="725"/>
                  </a:lnTo>
                  <a:lnTo>
                    <a:pt x="1304" y="1222"/>
                  </a:lnTo>
                  <a:lnTo>
                    <a:pt x="601" y="1867"/>
                  </a:lnTo>
                  <a:lnTo>
                    <a:pt x="160" y="2616"/>
                  </a:lnTo>
                  <a:lnTo>
                    <a:pt x="4" y="3424"/>
                  </a:lnTo>
                  <a:lnTo>
                    <a:pt x="0" y="3969"/>
                  </a:lnTo>
                  <a:lnTo>
                    <a:pt x="200" y="4519"/>
                  </a:lnTo>
                  <a:lnTo>
                    <a:pt x="627" y="5021"/>
                  </a:lnTo>
                  <a:lnTo>
                    <a:pt x="12761" y="19997"/>
                  </a:lnTo>
                  <a:lnTo>
                    <a:pt x="16287" y="21600"/>
                  </a:lnTo>
                  <a:lnTo>
                    <a:pt x="17539" y="21520"/>
                  </a:lnTo>
                  <a:lnTo>
                    <a:pt x="21476" y="18996"/>
                  </a:lnTo>
                  <a:lnTo>
                    <a:pt x="21600" y="17807"/>
                  </a:lnTo>
                  <a:lnTo>
                    <a:pt x="21012" y="16629"/>
                  </a:lnTo>
                  <a:lnTo>
                    <a:pt x="8918" y="1585"/>
                  </a:lnTo>
                  <a:lnTo>
                    <a:pt x="8878" y="1538"/>
                  </a:lnTo>
                  <a:lnTo>
                    <a:pt x="8513" y="1013"/>
                  </a:lnTo>
                  <a:lnTo>
                    <a:pt x="7886" y="596"/>
                  </a:lnTo>
                  <a:lnTo>
                    <a:pt x="6632" y="137"/>
                  </a:lnTo>
                  <a:lnTo>
                    <a:pt x="6041" y="26"/>
                  </a:lnTo>
                  <a:lnTo>
                    <a:pt x="5479" y="26"/>
                  </a:lnTo>
                  <a:lnTo>
                    <a:pt x="4780" y="0"/>
                  </a:lnTo>
                  <a:close/>
                </a:path>
              </a:pathLst>
            </a:custGeom>
            <a:solidFill>
              <a:srgbClr val="FEBD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9" name="Form"/>
            <p:cNvSpPr/>
            <p:nvPr/>
          </p:nvSpPr>
          <p:spPr>
            <a:xfrm>
              <a:off x="0" y="859377"/>
              <a:ext cx="115884" cy="163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79" y="0"/>
                  </a:moveTo>
                  <a:lnTo>
                    <a:pt x="3878" y="210"/>
                  </a:lnTo>
                  <a:lnTo>
                    <a:pt x="3276" y="210"/>
                  </a:lnTo>
                  <a:lnTo>
                    <a:pt x="2973" y="426"/>
                  </a:lnTo>
                  <a:lnTo>
                    <a:pt x="2074" y="846"/>
                  </a:lnTo>
                  <a:lnTo>
                    <a:pt x="781" y="1662"/>
                  </a:lnTo>
                  <a:lnTo>
                    <a:pt x="80" y="2738"/>
                  </a:lnTo>
                  <a:lnTo>
                    <a:pt x="0" y="3935"/>
                  </a:lnTo>
                  <a:lnTo>
                    <a:pt x="568" y="5113"/>
                  </a:lnTo>
                  <a:lnTo>
                    <a:pt x="12606" y="19807"/>
                  </a:lnTo>
                  <a:lnTo>
                    <a:pt x="13268" y="20744"/>
                  </a:lnTo>
                  <a:lnTo>
                    <a:pt x="14381" y="21293"/>
                  </a:lnTo>
                  <a:lnTo>
                    <a:pt x="15600" y="21458"/>
                  </a:lnTo>
                  <a:lnTo>
                    <a:pt x="16604" y="21600"/>
                  </a:lnTo>
                  <a:lnTo>
                    <a:pt x="17671" y="21474"/>
                  </a:lnTo>
                  <a:lnTo>
                    <a:pt x="18625" y="21092"/>
                  </a:lnTo>
                  <a:lnTo>
                    <a:pt x="19532" y="20878"/>
                  </a:lnTo>
                  <a:lnTo>
                    <a:pt x="20821" y="20056"/>
                  </a:lnTo>
                  <a:lnTo>
                    <a:pt x="21520" y="18957"/>
                  </a:lnTo>
                  <a:lnTo>
                    <a:pt x="21600" y="17700"/>
                  </a:lnTo>
                  <a:lnTo>
                    <a:pt x="21033" y="16405"/>
                  </a:lnTo>
                  <a:lnTo>
                    <a:pt x="19852" y="14969"/>
                  </a:lnTo>
                  <a:lnTo>
                    <a:pt x="8993" y="1698"/>
                  </a:lnTo>
                  <a:lnTo>
                    <a:pt x="8162" y="896"/>
                  </a:lnTo>
                  <a:lnTo>
                    <a:pt x="7075" y="372"/>
                  </a:lnTo>
                  <a:lnTo>
                    <a:pt x="5819" y="86"/>
                  </a:lnTo>
                  <a:lnTo>
                    <a:pt x="4479" y="0"/>
                  </a:lnTo>
                  <a:close/>
                </a:path>
              </a:pathLst>
            </a:custGeom>
            <a:solidFill>
              <a:srgbClr val="FEBD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13" name="object 31"/>
          <p:cNvGrpSpPr/>
          <p:nvPr/>
        </p:nvGrpSpPr>
        <p:grpSpPr>
          <a:xfrm>
            <a:off x="1103833" y="1181097"/>
            <a:ext cx="1502578" cy="896748"/>
            <a:chOff x="0" y="0"/>
            <a:chExt cx="1502577" cy="896747"/>
          </a:xfrm>
        </p:grpSpPr>
        <p:sp>
          <p:nvSpPr>
            <p:cNvPr id="211" name="Form"/>
            <p:cNvSpPr/>
            <p:nvPr/>
          </p:nvSpPr>
          <p:spPr>
            <a:xfrm>
              <a:off x="1352994" y="0"/>
              <a:ext cx="149584" cy="17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8" y="0"/>
                  </a:moveTo>
                  <a:lnTo>
                    <a:pt x="141" y="5945"/>
                  </a:lnTo>
                  <a:lnTo>
                    <a:pt x="0" y="6012"/>
                  </a:lnTo>
                  <a:lnTo>
                    <a:pt x="62" y="6107"/>
                  </a:lnTo>
                  <a:lnTo>
                    <a:pt x="8861" y="18834"/>
                  </a:lnTo>
                  <a:lnTo>
                    <a:pt x="9300" y="19532"/>
                  </a:lnTo>
                  <a:lnTo>
                    <a:pt x="9901" y="20115"/>
                  </a:lnTo>
                  <a:lnTo>
                    <a:pt x="10611" y="20559"/>
                  </a:lnTo>
                  <a:lnTo>
                    <a:pt x="12191" y="21287"/>
                  </a:lnTo>
                  <a:lnTo>
                    <a:pt x="13943" y="21600"/>
                  </a:lnTo>
                  <a:lnTo>
                    <a:pt x="15748" y="21463"/>
                  </a:lnTo>
                  <a:lnTo>
                    <a:pt x="21421" y="17106"/>
                  </a:lnTo>
                  <a:lnTo>
                    <a:pt x="21600" y="15055"/>
                  </a:lnTo>
                  <a:lnTo>
                    <a:pt x="20752" y="13021"/>
                  </a:lnTo>
                  <a:lnTo>
                    <a:pt x="12128" y="0"/>
                  </a:lnTo>
                  <a:close/>
                </a:path>
              </a:pathLst>
            </a:custGeom>
            <a:solidFill>
              <a:srgbClr val="F8993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2" name="Form"/>
            <p:cNvSpPr/>
            <p:nvPr/>
          </p:nvSpPr>
          <p:spPr>
            <a:xfrm>
              <a:off x="0" y="804062"/>
              <a:ext cx="78913" cy="92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72" y="0"/>
                  </a:moveTo>
                  <a:lnTo>
                    <a:pt x="0" y="6023"/>
                  </a:lnTo>
                  <a:lnTo>
                    <a:pt x="8392" y="18433"/>
                  </a:lnTo>
                  <a:lnTo>
                    <a:pt x="9365" y="20088"/>
                  </a:lnTo>
                  <a:lnTo>
                    <a:pt x="10999" y="21058"/>
                  </a:lnTo>
                  <a:lnTo>
                    <a:pt x="12789" y="21348"/>
                  </a:lnTo>
                  <a:lnTo>
                    <a:pt x="14263" y="21600"/>
                  </a:lnTo>
                  <a:lnTo>
                    <a:pt x="15831" y="21378"/>
                  </a:lnTo>
                  <a:lnTo>
                    <a:pt x="17232" y="20703"/>
                  </a:lnTo>
                  <a:lnTo>
                    <a:pt x="18563" y="20324"/>
                  </a:lnTo>
                  <a:lnTo>
                    <a:pt x="20456" y="18874"/>
                  </a:lnTo>
                  <a:lnTo>
                    <a:pt x="21482" y="16932"/>
                  </a:lnTo>
                  <a:lnTo>
                    <a:pt x="21600" y="14711"/>
                  </a:lnTo>
                  <a:lnTo>
                    <a:pt x="20767" y="12425"/>
                  </a:lnTo>
                  <a:lnTo>
                    <a:pt x="12372" y="0"/>
                  </a:lnTo>
                  <a:close/>
                </a:path>
              </a:pathLst>
            </a:custGeom>
            <a:solidFill>
              <a:srgbClr val="F8993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14" name="object 32"/>
          <p:cNvSpPr txBox="1"/>
          <p:nvPr/>
        </p:nvSpPr>
        <p:spPr>
          <a:xfrm>
            <a:off x="1262832" y="360003"/>
            <a:ext cx="114808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1400" spc="-5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National </a:t>
            </a:r>
            <a:r>
              <a:rPr lang="sv-SE" dirty="0" err="1" smtClean="0"/>
              <a:t>level</a:t>
            </a:r>
            <a:endParaRPr spc="0" dirty="0"/>
          </a:p>
        </p:txBody>
      </p:sp>
      <p:sp>
        <p:nvSpPr>
          <p:cNvPr id="215" name="object 33"/>
          <p:cNvSpPr txBox="1">
            <a:spLocks noGrp="1"/>
          </p:cNvSpPr>
          <p:nvPr>
            <p:ph type="title"/>
          </p:nvPr>
        </p:nvSpPr>
        <p:spPr>
          <a:xfrm>
            <a:off x="360968" y="346883"/>
            <a:ext cx="6220551" cy="665481"/>
          </a:xfrm>
          <a:prstGeom prst="rect">
            <a:avLst/>
          </a:prstGeom>
        </p:spPr>
        <p:txBody>
          <a:bodyPr/>
          <a:lstStyle/>
          <a:p>
            <a:pPr indent="4115434">
              <a:defRPr sz="1400" b="0" spc="-1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Company </a:t>
            </a:r>
            <a:r>
              <a:rPr lang="sv-SE" dirty="0" err="1" smtClean="0"/>
              <a:t>level</a:t>
            </a:r>
            <a:endParaRPr spc="0" dirty="0"/>
          </a:p>
        </p:txBody>
      </p:sp>
      <p:sp>
        <p:nvSpPr>
          <p:cNvPr id="216" name="object 34"/>
          <p:cNvSpPr txBox="1"/>
          <p:nvPr/>
        </p:nvSpPr>
        <p:spPr>
          <a:xfrm>
            <a:off x="692891" y="3319622"/>
            <a:ext cx="260794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2100" baseline="1984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GDP</a:t>
            </a:r>
            <a:r>
              <a:rPr dirty="0" smtClean="0"/>
              <a:t> </a:t>
            </a:r>
            <a:r>
              <a:rPr dirty="0"/>
              <a:t>–</a:t>
            </a:r>
            <a:r>
              <a:rPr sz="1400" baseline="0" dirty="0"/>
              <a:t>&gt; </a:t>
            </a:r>
            <a:r>
              <a:rPr spc="-7" dirty="0"/>
              <a:t>Common </a:t>
            </a:r>
            <a:r>
              <a:rPr dirty="0"/>
              <a:t>Good</a:t>
            </a:r>
            <a:r>
              <a:rPr spc="-112" dirty="0"/>
              <a:t> </a:t>
            </a:r>
            <a:r>
              <a:rPr spc="-22" dirty="0"/>
              <a:t>Product</a:t>
            </a:r>
          </a:p>
        </p:txBody>
      </p:sp>
      <p:sp>
        <p:nvSpPr>
          <p:cNvPr id="217" name="object 35"/>
          <p:cNvSpPr txBox="1"/>
          <p:nvPr/>
        </p:nvSpPr>
        <p:spPr>
          <a:xfrm>
            <a:off x="3958326" y="3340459"/>
            <a:ext cx="246100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defRPr sz="2100" spc="-15" baseline="1984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Profit</a:t>
            </a:r>
            <a:r>
              <a:rPr spc="0" dirty="0" smtClean="0"/>
              <a:t>–</a:t>
            </a:r>
            <a:r>
              <a:rPr sz="1400" spc="0" baseline="0" dirty="0" smtClean="0"/>
              <a:t>&gt;</a:t>
            </a:r>
            <a:r>
              <a:rPr sz="1400" spc="-25" baseline="0" dirty="0" smtClean="0"/>
              <a:t> </a:t>
            </a:r>
            <a:r>
              <a:rPr lang="sv-SE" spc="-7" dirty="0" smtClean="0"/>
              <a:t>ECG-</a:t>
            </a:r>
            <a:r>
              <a:rPr lang="sv-SE" spc="-7" dirty="0" err="1" smtClean="0"/>
              <a:t>balance</a:t>
            </a:r>
            <a:r>
              <a:rPr lang="sv-SE" spc="-7" dirty="0" smtClean="0"/>
              <a:t> </a:t>
            </a:r>
            <a:r>
              <a:rPr lang="sv-SE" spc="-7" dirty="0" err="1" smtClean="0"/>
              <a:t>sheet</a:t>
            </a:r>
            <a:endParaRPr spc="-7" dirty="0"/>
          </a:p>
        </p:txBody>
      </p:sp>
      <p:sp>
        <p:nvSpPr>
          <p:cNvPr id="218" name="object 36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bject 2"/>
          <p:cNvSpPr/>
          <p:nvPr/>
        </p:nvSpPr>
        <p:spPr>
          <a:xfrm>
            <a:off x="5079060" y="905280"/>
            <a:ext cx="1313714" cy="4158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object 3"/>
          <p:cNvSpPr/>
          <p:nvPr/>
        </p:nvSpPr>
        <p:spPr>
          <a:xfrm>
            <a:off x="773259" y="-16861"/>
            <a:ext cx="4816476" cy="356384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object 4"/>
          <p:cNvSpPr txBox="1">
            <a:spLocks noGrp="1"/>
          </p:cNvSpPr>
          <p:nvPr>
            <p:ph type="title"/>
          </p:nvPr>
        </p:nvSpPr>
        <p:spPr>
          <a:xfrm>
            <a:off x="347299" y="360003"/>
            <a:ext cx="6220551" cy="665481"/>
          </a:xfrm>
          <a:prstGeom prst="rect">
            <a:avLst/>
          </a:prstGeom>
        </p:spPr>
        <p:txBody>
          <a:bodyPr/>
          <a:lstStyle/>
          <a:p>
            <a:pPr indent="12700">
              <a:defRPr sz="1800" b="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DEVELOPMENT OF</a:t>
            </a:r>
            <a:r>
              <a:rPr dirty="0" smtClean="0"/>
              <a:t> </a:t>
            </a:r>
            <a:r>
              <a:rPr dirty="0"/>
              <a:t>CSR</a:t>
            </a:r>
          </a:p>
        </p:txBody>
      </p:sp>
      <p:sp>
        <p:nvSpPr>
          <p:cNvPr id="235" name="object 5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bject 2"/>
          <p:cNvSpPr/>
          <p:nvPr/>
        </p:nvSpPr>
        <p:spPr>
          <a:xfrm>
            <a:off x="0" y="11"/>
            <a:ext cx="6912000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" name="object 3"/>
          <p:cNvSpPr/>
          <p:nvPr/>
        </p:nvSpPr>
        <p:spPr>
          <a:xfrm>
            <a:off x="359993" y="1782012"/>
            <a:ext cx="2487379" cy="16093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object 4"/>
          <p:cNvSpPr txBox="1"/>
          <p:nvPr/>
        </p:nvSpPr>
        <p:spPr>
          <a:xfrm>
            <a:off x="455300" y="1789889"/>
            <a:ext cx="3028680" cy="1636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400" u="sng">
                <a:solidFill>
                  <a:srgbClr val="2E3A42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 smtClean="0"/>
              <a:t>ECGs</a:t>
            </a:r>
            <a:r>
              <a:rPr lang="en-US" spc="-45" dirty="0" smtClean="0"/>
              <a:t> </a:t>
            </a:r>
            <a:r>
              <a:rPr lang="en-US" spc="-5" dirty="0" smtClean="0"/>
              <a:t>values:</a:t>
            </a:r>
          </a:p>
          <a:p>
            <a:pPr marR="1023619" indent="12700">
              <a:spcBef>
                <a:spcPts val="200"/>
              </a:spcBef>
              <a:defRPr sz="1400">
                <a:solidFill>
                  <a:srgbClr val="2E3A42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 smtClean="0"/>
              <a:t>Human dignity </a:t>
            </a:r>
          </a:p>
          <a:p>
            <a:pPr marR="1023619" indent="12700">
              <a:spcBef>
                <a:spcPts val="200"/>
              </a:spcBef>
              <a:defRPr sz="1400">
                <a:solidFill>
                  <a:srgbClr val="2E3A42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dirty="0" smtClean="0"/>
              <a:t>Solidarity</a:t>
            </a:r>
          </a:p>
          <a:p>
            <a:pPr marR="1023619" indent="12700">
              <a:spcBef>
                <a:spcPts val="200"/>
              </a:spcBef>
              <a:defRPr sz="1400">
                <a:solidFill>
                  <a:srgbClr val="2E3A42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pc="-5" dirty="0" smtClean="0"/>
              <a:t>Ecological  sustainability</a:t>
            </a:r>
          </a:p>
          <a:p>
            <a:pPr marR="1023619" indent="12700">
              <a:spcBef>
                <a:spcPts val="200"/>
              </a:spcBef>
              <a:defRPr sz="1400">
                <a:solidFill>
                  <a:srgbClr val="2E3A42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pc="-5" dirty="0" smtClean="0"/>
              <a:t>Social justice</a:t>
            </a:r>
          </a:p>
          <a:p>
            <a:pPr marR="1023619" indent="12700">
              <a:spcBef>
                <a:spcPts val="200"/>
              </a:spcBef>
              <a:defRPr sz="1400">
                <a:solidFill>
                  <a:srgbClr val="2E3A42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pc="-5" dirty="0" smtClean="0"/>
              <a:t>Co-determination and Transparency</a:t>
            </a:r>
            <a:endParaRPr lang="en-US" dirty="0"/>
          </a:p>
        </p:txBody>
      </p:sp>
      <p:sp>
        <p:nvSpPr>
          <p:cNvPr id="162" name="object 5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earth-wallpapers-16.jpg" descr="earth-wallpapers-16.jpg"/>
          <p:cNvPicPr>
            <a:picLocks noChangeAspect="1"/>
          </p:cNvPicPr>
          <p:nvPr/>
        </p:nvPicPr>
        <p:blipFill>
          <a:blip r:embed="rId3">
            <a:extLst/>
          </a:blip>
          <a:srcRect t="5266" b="5266"/>
          <a:stretch>
            <a:fillRect/>
          </a:stretch>
        </p:blipFill>
        <p:spPr>
          <a:xfrm flipH="1">
            <a:off x="-19946" y="358"/>
            <a:ext cx="6948692" cy="388548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88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9" name="72% anser att företag inte lyckas ta hand om planeten och samhället i stort."/>
          <p:cNvSpPr txBox="1"/>
          <p:nvPr/>
        </p:nvSpPr>
        <p:spPr>
          <a:xfrm>
            <a:off x="450722" y="2962512"/>
            <a:ext cx="413835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R="5080" indent="12700" defTabSz="914400">
              <a:defRPr spc="-36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/>
              <a:t>72%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people</a:t>
            </a:r>
            <a:r>
              <a:rPr lang="sv-SE" dirty="0" smtClean="0"/>
              <a:t> </a:t>
            </a:r>
            <a:r>
              <a:rPr lang="sv-SE" dirty="0" err="1" smtClean="0"/>
              <a:t>globally</a:t>
            </a:r>
            <a:r>
              <a:rPr lang="sv-SE" dirty="0" smtClean="0"/>
              <a:t> </a:t>
            </a:r>
            <a:r>
              <a:rPr lang="sv-SE" dirty="0" err="1" smtClean="0"/>
              <a:t>say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business is </a:t>
            </a:r>
            <a:r>
              <a:rPr lang="sv-SE" dirty="0" err="1" smtClean="0"/>
              <a:t>failing</a:t>
            </a:r>
            <a:r>
              <a:rPr lang="sv-SE" dirty="0" smtClean="0"/>
              <a:t> to </a:t>
            </a:r>
            <a:r>
              <a:rPr lang="sv-SE" dirty="0" err="1" smtClean="0"/>
              <a:t>take</a:t>
            </a:r>
            <a:r>
              <a:rPr lang="sv-SE" dirty="0" smtClean="0"/>
              <a:t> </a:t>
            </a:r>
            <a:r>
              <a:rPr lang="sv-SE" dirty="0" err="1" smtClean="0"/>
              <a:t>care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planet and </a:t>
            </a:r>
            <a:r>
              <a:rPr lang="sv-SE" dirty="0" err="1" smtClean="0"/>
              <a:t>society</a:t>
            </a:r>
            <a:r>
              <a:rPr lang="sv-SE" dirty="0" smtClean="0"/>
              <a:t> as a </a:t>
            </a:r>
            <a:r>
              <a:rPr lang="sv-SE" dirty="0" err="1" smtClean="0"/>
              <a:t>whole</a:t>
            </a:r>
            <a:endParaRPr dirty="0"/>
          </a:p>
        </p:txBody>
      </p:sp>
      <p:sp>
        <p:nvSpPr>
          <p:cNvPr id="91" name="Havas Media/Accenture survey"/>
          <p:cNvSpPr txBox="1"/>
          <p:nvPr/>
        </p:nvSpPr>
        <p:spPr>
          <a:xfrm>
            <a:off x="5059745" y="3507919"/>
            <a:ext cx="174880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R="5080" indent="12700" defTabSz="914400">
              <a:defRPr sz="900" spc="-18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/>
              <a:t>Havas Media/Accenture survey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57" y="667561"/>
            <a:ext cx="5190243" cy="311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23100" y="-27594"/>
          <a:ext cx="5303081" cy="3751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00" y="-27594"/>
                        <a:ext cx="5303081" cy="3751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823100" y="890580"/>
            <a:ext cx="5208424" cy="2963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20"/>
          </a:p>
        </p:txBody>
      </p:sp>
    </p:spTree>
    <p:extLst>
      <p:ext uri="{BB962C8B-B14F-4D97-AF65-F5344CB8AC3E}">
        <p14:creationId xmlns:p14="http://schemas.microsoft.com/office/powerpoint/2010/main" val="2830644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823119" y="-27887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-27887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1646773" y="890580"/>
            <a:ext cx="4479408" cy="2963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20"/>
          </a:p>
        </p:txBody>
      </p:sp>
    </p:spTree>
    <p:extLst>
      <p:ext uri="{BB962C8B-B14F-4D97-AF65-F5344CB8AC3E}">
        <p14:creationId xmlns:p14="http://schemas.microsoft.com/office/powerpoint/2010/main" val="434165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823119" y="-27887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-27887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1646773" y="1077451"/>
            <a:ext cx="4479408" cy="2768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20"/>
          </a:p>
        </p:txBody>
      </p:sp>
    </p:spTree>
    <p:extLst>
      <p:ext uri="{BB962C8B-B14F-4D97-AF65-F5344CB8AC3E}">
        <p14:creationId xmlns:p14="http://schemas.microsoft.com/office/powerpoint/2010/main" val="1711175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823119" y="-27887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-27887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1646773" y="1239377"/>
            <a:ext cx="4479408" cy="224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20"/>
          </a:p>
        </p:txBody>
      </p:sp>
    </p:spTree>
    <p:extLst>
      <p:ext uri="{BB962C8B-B14F-4D97-AF65-F5344CB8AC3E}">
        <p14:creationId xmlns:p14="http://schemas.microsoft.com/office/powerpoint/2010/main" val="228662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823119" y="-27887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-27887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1632731" y="1862137"/>
            <a:ext cx="4479408" cy="195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20"/>
          </a:p>
        </p:txBody>
      </p:sp>
      <p:sp>
        <p:nvSpPr>
          <p:cNvPr id="6" name="Rechteck 5"/>
          <p:cNvSpPr/>
          <p:nvPr/>
        </p:nvSpPr>
        <p:spPr>
          <a:xfrm>
            <a:off x="1065989" y="3602843"/>
            <a:ext cx="809631" cy="283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</p:spTree>
    <p:extLst>
      <p:ext uri="{BB962C8B-B14F-4D97-AF65-F5344CB8AC3E}">
        <p14:creationId xmlns:p14="http://schemas.microsoft.com/office/powerpoint/2010/main" val="2639758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823119" y="-27887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-27887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1632731" y="2347915"/>
            <a:ext cx="4479408" cy="1481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20"/>
          </a:p>
        </p:txBody>
      </p:sp>
      <p:sp>
        <p:nvSpPr>
          <p:cNvPr id="5" name="Rechteck 4"/>
          <p:cNvSpPr/>
          <p:nvPr/>
        </p:nvSpPr>
        <p:spPr>
          <a:xfrm>
            <a:off x="1065989" y="3602843"/>
            <a:ext cx="809631" cy="283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</p:spTree>
    <p:extLst>
      <p:ext uri="{BB962C8B-B14F-4D97-AF65-F5344CB8AC3E}">
        <p14:creationId xmlns:p14="http://schemas.microsoft.com/office/powerpoint/2010/main" val="2447346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823119" y="-27887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-27887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1632731" y="2791564"/>
            <a:ext cx="4479408" cy="1013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20"/>
          </a:p>
        </p:txBody>
      </p:sp>
      <p:sp>
        <p:nvSpPr>
          <p:cNvPr id="5" name="Rechteck 4"/>
          <p:cNvSpPr/>
          <p:nvPr/>
        </p:nvSpPr>
        <p:spPr>
          <a:xfrm>
            <a:off x="1065989" y="3602843"/>
            <a:ext cx="809631" cy="283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</p:spTree>
    <p:extLst>
      <p:ext uri="{BB962C8B-B14F-4D97-AF65-F5344CB8AC3E}">
        <p14:creationId xmlns:p14="http://schemas.microsoft.com/office/powerpoint/2010/main" val="2437430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823119" y="-27887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-27887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/>
          <p:cNvSpPr/>
          <p:nvPr/>
        </p:nvSpPr>
        <p:spPr>
          <a:xfrm>
            <a:off x="1065989" y="3602843"/>
            <a:ext cx="809631" cy="283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</p:spTree>
    <p:extLst>
      <p:ext uri="{BB962C8B-B14F-4D97-AF65-F5344CB8AC3E}">
        <p14:creationId xmlns:p14="http://schemas.microsoft.com/office/powerpoint/2010/main" val="2442690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object 2"/>
          <p:cNvSpPr/>
          <p:nvPr/>
        </p:nvSpPr>
        <p:spPr>
          <a:xfrm>
            <a:off x="177113" y="291553"/>
            <a:ext cx="3870631" cy="245164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object 3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1" name="object 4"/>
          <p:cNvSpPr txBox="1">
            <a:spLocks noGrp="1"/>
          </p:cNvSpPr>
          <p:nvPr>
            <p:ph type="title"/>
          </p:nvPr>
        </p:nvSpPr>
        <p:spPr>
          <a:xfrm>
            <a:off x="7523603" y="336854"/>
            <a:ext cx="6220551" cy="665481"/>
          </a:xfrm>
          <a:prstGeom prst="rect">
            <a:avLst/>
          </a:prstGeom>
        </p:spPr>
        <p:txBody>
          <a:bodyPr/>
          <a:lstStyle>
            <a:lvl1pPr indent="12700">
              <a:defRPr sz="1800" b="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/>
              <a:t>POÄNGSYSTEMET</a:t>
            </a:r>
          </a:p>
        </p:txBody>
      </p:sp>
      <p:sp>
        <p:nvSpPr>
          <p:cNvPr id="5" name="object 2"/>
          <p:cNvSpPr/>
          <p:nvPr/>
        </p:nvSpPr>
        <p:spPr>
          <a:xfrm>
            <a:off x="3950208" y="1572768"/>
            <a:ext cx="2781782" cy="2125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7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utterstock_124564579.jpg" descr="shutterstock_12456457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791" y="0"/>
            <a:ext cx="6591218" cy="38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ruitt-Igoe-collapses.jpg" descr="Pruitt-Igoe-collapses.jpg"/>
          <p:cNvPicPr>
            <a:picLocks noChangeAspect="1"/>
          </p:cNvPicPr>
          <p:nvPr/>
        </p:nvPicPr>
        <p:blipFill>
          <a:blip r:embed="rId3">
            <a:extLst/>
          </a:blip>
          <a:srcRect t="11911" b="17240"/>
          <a:stretch>
            <a:fillRect/>
          </a:stretch>
        </p:blipFill>
        <p:spPr>
          <a:xfrm flipH="1">
            <a:off x="-19946" y="358"/>
            <a:ext cx="6948692" cy="388548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94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" name="88% av österrikare önskar en annan ekonomisk ordning"/>
          <p:cNvSpPr txBox="1"/>
          <p:nvPr/>
        </p:nvSpPr>
        <p:spPr>
          <a:xfrm>
            <a:off x="230504" y="163879"/>
            <a:ext cx="242022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R="5080" indent="12700" algn="r" defTabSz="914400">
              <a:defRPr spc="-36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/>
              <a:t>88%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Austrians</a:t>
            </a:r>
            <a:r>
              <a:rPr lang="sv-SE" dirty="0" smtClean="0"/>
              <a:t> </a:t>
            </a:r>
            <a:r>
              <a:rPr lang="sv-SE" dirty="0" err="1" smtClean="0"/>
              <a:t>wants</a:t>
            </a:r>
            <a:r>
              <a:rPr lang="sv-SE" dirty="0" smtClean="0"/>
              <a:t> a new </a:t>
            </a:r>
            <a:r>
              <a:rPr lang="sv-SE" dirty="0" err="1" smtClean="0"/>
              <a:t>economic</a:t>
            </a:r>
            <a:r>
              <a:rPr lang="sv-SE" dirty="0" smtClean="0"/>
              <a:t> order</a:t>
            </a:r>
            <a:endParaRPr dirty="0"/>
          </a:p>
        </p:txBody>
      </p:sp>
      <p:sp>
        <p:nvSpPr>
          <p:cNvPr id="97" name="Bertelsmann Foundation 2012"/>
          <p:cNvSpPr txBox="1"/>
          <p:nvPr/>
        </p:nvSpPr>
        <p:spPr>
          <a:xfrm>
            <a:off x="5059745" y="3507919"/>
            <a:ext cx="174880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R="5080" indent="12700" defTabSz="914400">
              <a:defRPr sz="900" spc="-18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Bertelsmann Foundation 2012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kärmavbild 2017-10-07 kl. 09.41.35.png" descr="Skärmavbild 2017-10-07 kl. 09.41.35.png"/>
          <p:cNvPicPr>
            <a:picLocks noChangeAspect="1"/>
          </p:cNvPicPr>
          <p:nvPr/>
        </p:nvPicPr>
        <p:blipFill>
          <a:blip r:embed="rId3">
            <a:extLst/>
          </a:blip>
          <a:srcRect l="8629"/>
          <a:stretch>
            <a:fillRect/>
          </a:stretch>
        </p:blipFill>
        <p:spPr>
          <a:xfrm>
            <a:off x="-107755" y="-43608"/>
            <a:ext cx="7529957" cy="3973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Vaude-Logo-2012.png" descr="Vaude-Logo-20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6375" y="3139449"/>
            <a:ext cx="2030165" cy="459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object 2"/>
          <p:cNvSpPr/>
          <p:nvPr/>
        </p:nvSpPr>
        <p:spPr>
          <a:xfrm>
            <a:off x="0" y="11"/>
            <a:ext cx="6912000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" name="object 3"/>
          <p:cNvSpPr txBox="1"/>
          <p:nvPr/>
        </p:nvSpPr>
        <p:spPr>
          <a:xfrm>
            <a:off x="347299" y="936003"/>
            <a:ext cx="3818098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50"/>
              </a:spcBef>
              <a:buClr>
                <a:srgbClr val="2A2A2A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Lower Tax rates</a:t>
            </a:r>
          </a:p>
          <a:p>
            <a:pPr>
              <a:spcBef>
                <a:spcPts val="300"/>
              </a:spcBef>
            </a:pPr>
            <a:endParaRPr lang="en-US" altLang="en-US" sz="9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ts val="550"/>
              </a:spcBef>
              <a:buClr>
                <a:srgbClr val="2A2A2A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Lower Tariffs</a:t>
            </a:r>
          </a:p>
          <a:p>
            <a:pPr>
              <a:spcBef>
                <a:spcPts val="300"/>
              </a:spcBef>
            </a:pPr>
            <a:endParaRPr lang="en-US" altLang="en-US" sz="9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ts val="550"/>
              </a:spcBef>
              <a:buClr>
                <a:srgbClr val="2A2A2A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Lower Interest rates for the bank loan</a:t>
            </a:r>
          </a:p>
          <a:p>
            <a:pPr>
              <a:spcBef>
                <a:spcPts val="300"/>
              </a:spcBef>
            </a:pPr>
            <a:endParaRPr lang="en-US" altLang="en-US" sz="9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ts val="550"/>
              </a:spcBef>
              <a:buClr>
                <a:srgbClr val="2A2A2A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Priority in public procurement</a:t>
            </a:r>
          </a:p>
          <a:p>
            <a:pPr>
              <a:spcBef>
                <a:spcPts val="300"/>
              </a:spcBef>
            </a:pPr>
            <a:endParaRPr lang="en-US" altLang="en-US" sz="9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ts val="550"/>
              </a:spcBef>
              <a:buClr>
                <a:srgbClr val="2A2A2A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Cooperative research with public universities</a:t>
            </a: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" name="object 4"/>
          <p:cNvSpPr txBox="1">
            <a:spLocks noGrp="1"/>
          </p:cNvSpPr>
          <p:nvPr>
            <p:ph type="title"/>
          </p:nvPr>
        </p:nvSpPr>
        <p:spPr>
          <a:xfrm>
            <a:off x="347299" y="360003"/>
            <a:ext cx="6220551" cy="665481"/>
          </a:xfrm>
          <a:prstGeom prst="rect">
            <a:avLst/>
          </a:prstGeom>
        </p:spPr>
        <p:txBody>
          <a:bodyPr/>
          <a:lstStyle>
            <a:lvl1pPr indent="12700">
              <a:defRPr sz="1800" b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dirty="0" smtClean="0"/>
              <a:t>POTENTIAL </a:t>
            </a:r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267" name="object 5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object 2"/>
          <p:cNvSpPr/>
          <p:nvPr/>
        </p:nvSpPr>
        <p:spPr>
          <a:xfrm>
            <a:off x="-1" y="11"/>
            <a:ext cx="6912001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7" name="object 5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object 2"/>
          <p:cNvSpPr/>
          <p:nvPr/>
        </p:nvSpPr>
        <p:spPr>
          <a:xfrm>
            <a:off x="0" y="12"/>
            <a:ext cx="6911999" cy="3887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 txBox="1"/>
          <p:nvPr/>
        </p:nvSpPr>
        <p:spPr>
          <a:xfrm>
            <a:off x="347300" y="828307"/>
            <a:ext cx="4609465" cy="212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42669">
              <a:lnSpc>
                <a:spcPts val="2810"/>
              </a:lnSpc>
            </a:pPr>
            <a:r>
              <a:rPr lang="en-US" sz="1400" spc="-35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9210 </a:t>
            </a:r>
            <a:r>
              <a:rPr lang="en-US" sz="1400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individual supporters</a:t>
            </a:r>
          </a:p>
          <a:p>
            <a:pPr marL="12700" marR="1042669">
              <a:lnSpc>
                <a:spcPts val="2810"/>
              </a:lnSpc>
            </a:pPr>
            <a:r>
              <a:rPr lang="en-US" sz="1400" spc="-60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2306 </a:t>
            </a:r>
            <a:r>
              <a:rPr lang="en-US" sz="1400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companies</a:t>
            </a:r>
            <a:endParaRPr lang="en-US" sz="1400" dirty="0" smtClean="0">
              <a:latin typeface="Avenir Next Medium"/>
              <a:cs typeface="Avenir Next Medium"/>
            </a:endParaRPr>
          </a:p>
          <a:p>
            <a:pPr marL="12700" marR="701675">
              <a:lnSpc>
                <a:spcPts val="2810"/>
              </a:lnSpc>
            </a:pPr>
            <a:r>
              <a:rPr lang="en-US" sz="1400" spc="-5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Over </a:t>
            </a:r>
            <a:r>
              <a:rPr lang="en-US" sz="1400" spc="-10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200 </a:t>
            </a:r>
            <a:r>
              <a:rPr lang="en-US" sz="1400" spc="-5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certified ECG-balance sheets</a:t>
            </a:r>
          </a:p>
          <a:p>
            <a:pPr marL="12700" marR="701675">
              <a:lnSpc>
                <a:spcPts val="2810"/>
              </a:lnSpc>
            </a:pPr>
            <a:r>
              <a:rPr lang="en-US" sz="1400" spc="-15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264 </a:t>
            </a:r>
            <a:r>
              <a:rPr lang="en-US" sz="1400" spc="-10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local groups</a:t>
            </a:r>
            <a:endParaRPr lang="en-US" sz="1400" dirty="0" smtClean="0">
              <a:latin typeface="Avenir Next Medium"/>
              <a:cs typeface="Avenir Next Medium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US" sz="1400" spc="-10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Consultants and auditors</a:t>
            </a:r>
            <a:endParaRPr lang="en-US" sz="1400" dirty="0" smtClean="0">
              <a:latin typeface="Avenir Next Medium"/>
              <a:cs typeface="Avenir Next Medium"/>
            </a:endParaRPr>
          </a:p>
          <a:p>
            <a:pPr marL="12700" marR="5080">
              <a:lnSpc>
                <a:spcPct val="167500"/>
              </a:lnSpc>
            </a:pPr>
            <a:r>
              <a:rPr lang="en-US" sz="1400" spc="-10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ECG-Sweden was founded 2016</a:t>
            </a:r>
            <a:endParaRPr lang="en-US" sz="1400" dirty="0">
              <a:latin typeface="Avenir Next Medium"/>
              <a:cs typeface="Avenir Next Medium"/>
            </a:endParaRPr>
          </a:p>
        </p:txBody>
      </p:sp>
      <p:sp>
        <p:nvSpPr>
          <p:cNvPr id="9" name="object 4"/>
          <p:cNvSpPr txBox="1">
            <a:spLocks noGrp="1"/>
          </p:cNvSpPr>
          <p:nvPr>
            <p:ph type="title"/>
          </p:nvPr>
        </p:nvSpPr>
        <p:spPr>
          <a:xfrm>
            <a:off x="347299" y="360003"/>
            <a:ext cx="6220551" cy="349701"/>
          </a:xfrm>
          <a:prstGeom prst="rect">
            <a:avLst/>
          </a:prstGeom>
        </p:spPr>
        <p:txBody>
          <a:bodyPr vert="horz" wrap="square" lIns="0" tIns="71999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0" spc="5" dirty="0">
                <a:solidFill>
                  <a:srgbClr val="231F20"/>
                </a:solidFill>
                <a:latin typeface="Avenir Next Medium"/>
                <a:cs typeface="Avenir Next Medium"/>
              </a:rPr>
              <a:t>ECG </a:t>
            </a:r>
            <a:r>
              <a:rPr sz="1800" b="0" dirty="0">
                <a:solidFill>
                  <a:srgbClr val="231F20"/>
                </a:solidFill>
                <a:latin typeface="Avenir Next Medium"/>
                <a:cs typeface="Avenir Next Medium"/>
              </a:rPr>
              <a:t>– </a:t>
            </a:r>
            <a:r>
              <a:rPr lang="sv-SE" sz="1800" b="0" spc="15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A GROWING MOVEMENT</a:t>
            </a:r>
            <a:endParaRPr sz="1800" dirty="0">
              <a:latin typeface="Avenir Next Medium"/>
              <a:cs typeface="Avenir Next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823119" y="93570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93570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 flipV="1">
            <a:off x="1632731" y="971543"/>
            <a:ext cx="4331524" cy="2024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  <p:sp>
        <p:nvSpPr>
          <p:cNvPr id="17" name="Pfeil nach rechts 16"/>
          <p:cNvSpPr/>
          <p:nvPr/>
        </p:nvSpPr>
        <p:spPr>
          <a:xfrm rot="19234724">
            <a:off x="883210" y="1098719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  <p:sp>
        <p:nvSpPr>
          <p:cNvPr id="10" name="Pfeil nach rechts 9"/>
          <p:cNvSpPr/>
          <p:nvPr/>
        </p:nvSpPr>
        <p:spPr>
          <a:xfrm rot="5400000">
            <a:off x="4606670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Pfeil nach rechts 10"/>
          <p:cNvSpPr/>
          <p:nvPr/>
        </p:nvSpPr>
        <p:spPr>
          <a:xfrm rot="5400000">
            <a:off x="5537745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944545" y="121431"/>
            <a:ext cx="3157541" cy="526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  <p:sp>
        <p:nvSpPr>
          <p:cNvPr id="6" name="Pfeil nach rechts 5"/>
          <p:cNvSpPr/>
          <p:nvPr/>
        </p:nvSpPr>
        <p:spPr>
          <a:xfrm rot="5400000">
            <a:off x="1883425" y="494539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Pfeil nach rechts 7"/>
          <p:cNvSpPr/>
          <p:nvPr/>
        </p:nvSpPr>
        <p:spPr>
          <a:xfrm rot="5400000">
            <a:off x="2825483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Pfeil nach rechts 8"/>
          <p:cNvSpPr/>
          <p:nvPr/>
        </p:nvSpPr>
        <p:spPr>
          <a:xfrm rot="5400000">
            <a:off x="3675595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itel 2"/>
          <p:cNvSpPr>
            <a:spLocks noGrp="1"/>
          </p:cNvSpPr>
          <p:nvPr>
            <p:ph type="title" idx="4294967295"/>
          </p:nvPr>
        </p:nvSpPr>
        <p:spPr>
          <a:xfrm>
            <a:off x="985027" y="40468"/>
            <a:ext cx="2671781" cy="485774"/>
          </a:xfrm>
        </p:spPr>
        <p:txBody>
          <a:bodyPr>
            <a:noAutofit/>
          </a:bodyPr>
          <a:lstStyle/>
          <a:p>
            <a:r>
              <a:rPr lang="de-DE" sz="1813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A1</a:t>
            </a:r>
            <a:r>
              <a:rPr lang="de-DE" sz="136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360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Ethical</a:t>
            </a:r>
            <a:r>
              <a:rPr lang="de-DE" sz="136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360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supply</a:t>
            </a:r>
            <a:r>
              <a:rPr lang="de-DE" sz="136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360" u="sng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management</a:t>
            </a:r>
            <a:endParaRPr lang="de-DE" sz="1360" u="sng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 rot="16200000" flipH="1">
            <a:off x="1167193" y="506006"/>
            <a:ext cx="607223" cy="4048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>
            <a:spLocks/>
          </p:cNvSpPr>
          <p:nvPr/>
        </p:nvSpPr>
        <p:spPr>
          <a:xfrm>
            <a:off x="932314" y="2427126"/>
            <a:ext cx="4452969" cy="242889"/>
          </a:xfrm>
          <a:prstGeom prst="rect">
            <a:avLst/>
          </a:prstGeom>
        </p:spPr>
        <p:txBody>
          <a:bodyPr vert="horz" lIns="51816" tIns="25908" rIns="51816" bIns="25908" rtlCol="0" anchor="ctr">
            <a:no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</a:rPr>
              <a:t>A1.3 Basic structural conditions for fair pricing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932314" y="1779421"/>
            <a:ext cx="4574395" cy="647700"/>
          </a:xfrm>
          <a:prstGeom prst="rect">
            <a:avLst/>
          </a:prstGeom>
        </p:spPr>
        <p:txBody>
          <a:bodyPr vert="horz" lIns="51816" tIns="25908" rIns="51816" bIns="25908" rtlCol="0" anchor="ctr">
            <a:noAutofit/>
          </a:bodyPr>
          <a:lstStyle/>
          <a:p>
            <a:pPr>
              <a:defRPr/>
            </a:pPr>
            <a:r>
              <a:rPr lang="de-DE" sz="1600" dirty="0">
                <a:solidFill>
                  <a:schemeClr val="tx1"/>
                </a:solidFill>
              </a:rPr>
              <a:t>A1.2 </a:t>
            </a:r>
            <a:r>
              <a:rPr lang="en-US" sz="1600" dirty="0">
                <a:solidFill>
                  <a:schemeClr val="tx1"/>
                </a:solidFill>
              </a:rPr>
              <a:t>Active examination of impact of purchased p/s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09164" y="1442849"/>
            <a:ext cx="4452951" cy="336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A1.1 Regional, ecological and social aspects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932314" y="384333"/>
            <a:ext cx="3886227" cy="647700"/>
          </a:xfrm>
          <a:prstGeom prst="rect">
            <a:avLst/>
          </a:prstGeom>
        </p:spPr>
        <p:txBody>
          <a:bodyPr vert="horz" lIns="51816" tIns="25908" rIns="51816" bIns="25908" rtlCol="0" anchor="ctr">
            <a:noAutofit/>
          </a:bodyPr>
          <a:lstStyle/>
          <a:p>
            <a:pPr defTabSz="518190" hangingPunct="1">
              <a:spcBef>
                <a:spcPct val="0"/>
              </a:spcBef>
              <a:defRPr/>
            </a:pPr>
            <a:r>
              <a:rPr lang="de-DE" sz="2493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A1</a:t>
            </a:r>
            <a:r>
              <a:rPr lang="de-DE" sz="2040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de-DE" sz="2040" kern="1200" dirty="0" err="1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Ethical</a:t>
            </a:r>
            <a:r>
              <a:rPr lang="de-DE" sz="2040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de-DE" sz="2040" kern="1200" dirty="0" err="1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supply</a:t>
            </a:r>
            <a:r>
              <a:rPr lang="de-DE" sz="2040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de-DE" sz="2040" kern="1200" dirty="0" err="1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management</a:t>
            </a:r>
            <a:endParaRPr lang="de-DE" sz="2040" kern="1200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97589" y="1032033"/>
            <a:ext cx="1619261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60" dirty="0" err="1">
                <a:solidFill>
                  <a:schemeClr val="tx2">
                    <a:lumMod val="75000"/>
                  </a:schemeClr>
                </a:solidFill>
              </a:rPr>
              <a:t>Subcriteria</a:t>
            </a:r>
            <a:endParaRPr lang="de-DE" sz="136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Ellips 1"/>
          <p:cNvSpPr/>
          <p:nvPr/>
        </p:nvSpPr>
        <p:spPr>
          <a:xfrm>
            <a:off x="764570" y="1383432"/>
            <a:ext cx="4375230" cy="455399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7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296881" y="3620070"/>
            <a:ext cx="272512" cy="276999"/>
          </a:xfrm>
        </p:spPr>
        <p:txBody>
          <a:bodyPr/>
          <a:lstStyle/>
          <a:p>
            <a:fld id="{96E42A74-4260-4928-BB21-299E3D831AF8}" type="slidenum">
              <a:rPr lang="de-AT" smtClean="0"/>
              <a:pPr/>
              <a:t>35</a:t>
            </a:fld>
            <a:endParaRPr lang="de-A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314" y="1293342"/>
            <a:ext cx="4274820" cy="185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hteck 7"/>
          <p:cNvSpPr/>
          <p:nvPr/>
        </p:nvSpPr>
        <p:spPr>
          <a:xfrm>
            <a:off x="932314" y="923562"/>
            <a:ext cx="4452951" cy="336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7" dirty="0">
                <a:solidFill>
                  <a:schemeClr val="tx2">
                    <a:lumMod val="50000"/>
                  </a:schemeClr>
                </a:solidFill>
              </a:rPr>
              <a:t>A 1.1 Regional, ecological and social aspects</a:t>
            </a:r>
            <a:endParaRPr lang="de-DE" sz="1587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932314" y="384333"/>
            <a:ext cx="3886227" cy="647700"/>
          </a:xfrm>
          <a:prstGeom prst="rect">
            <a:avLst/>
          </a:prstGeom>
        </p:spPr>
        <p:txBody>
          <a:bodyPr vert="horz" lIns="51816" tIns="25908" rIns="51816" bIns="25908" rtlCol="0" anchor="ctr">
            <a:noAutofit/>
          </a:bodyPr>
          <a:lstStyle/>
          <a:p>
            <a:pPr defTabSz="518190" hangingPunct="1">
              <a:spcBef>
                <a:spcPct val="0"/>
              </a:spcBef>
              <a:defRPr/>
            </a:pPr>
            <a:r>
              <a:rPr lang="de-DE" sz="2493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A1</a:t>
            </a:r>
            <a:r>
              <a:rPr lang="de-DE" sz="2040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de-DE" sz="2040" kern="1200" dirty="0" err="1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Ethical</a:t>
            </a:r>
            <a:r>
              <a:rPr lang="de-DE" sz="2040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de-DE" sz="2040" kern="1200" dirty="0" err="1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supply</a:t>
            </a:r>
            <a:r>
              <a:rPr lang="de-DE" sz="2040" kern="12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de-DE" sz="2040" kern="1200" dirty="0" err="1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management</a:t>
            </a:r>
            <a:endParaRPr lang="de-DE" sz="2040" kern="1200" dirty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36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823119" y="80950"/>
          <a:ext cx="5303044" cy="375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9" y="80950"/>
                        <a:ext cx="5303044" cy="375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 flipV="1">
            <a:off x="1632731" y="1173951"/>
            <a:ext cx="4331524" cy="1619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  <p:sp>
        <p:nvSpPr>
          <p:cNvPr id="17" name="Pfeil nach rechts 16"/>
          <p:cNvSpPr/>
          <p:nvPr/>
        </p:nvSpPr>
        <p:spPr>
          <a:xfrm rot="19234724">
            <a:off x="892215" y="1260645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  <p:sp>
        <p:nvSpPr>
          <p:cNvPr id="10" name="Pfeil nach rechts 9"/>
          <p:cNvSpPr/>
          <p:nvPr/>
        </p:nvSpPr>
        <p:spPr>
          <a:xfrm rot="5400000">
            <a:off x="4606670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Pfeil nach rechts 10"/>
          <p:cNvSpPr/>
          <p:nvPr/>
        </p:nvSpPr>
        <p:spPr>
          <a:xfrm rot="5400000">
            <a:off x="5537745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944545" y="121431"/>
            <a:ext cx="3157541" cy="526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/>
          </a:p>
        </p:txBody>
      </p:sp>
      <p:sp>
        <p:nvSpPr>
          <p:cNvPr id="6" name="Pfeil nach rechts 5"/>
          <p:cNvSpPr/>
          <p:nvPr/>
        </p:nvSpPr>
        <p:spPr>
          <a:xfrm rot="5400000">
            <a:off x="1883425" y="494539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Pfeil nach rechts 7"/>
          <p:cNvSpPr/>
          <p:nvPr/>
        </p:nvSpPr>
        <p:spPr>
          <a:xfrm rot="5400000">
            <a:off x="2825483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Pfeil nach rechts 8"/>
          <p:cNvSpPr/>
          <p:nvPr/>
        </p:nvSpPr>
        <p:spPr>
          <a:xfrm rot="5400000">
            <a:off x="3675595" y="506167"/>
            <a:ext cx="204023" cy="16321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2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itel 2"/>
          <p:cNvSpPr>
            <a:spLocks noGrp="1"/>
          </p:cNvSpPr>
          <p:nvPr>
            <p:ph type="title" idx="4294967295"/>
          </p:nvPr>
        </p:nvSpPr>
        <p:spPr>
          <a:xfrm>
            <a:off x="985027" y="40468"/>
            <a:ext cx="2671781" cy="485774"/>
          </a:xfrm>
        </p:spPr>
        <p:txBody>
          <a:bodyPr>
            <a:noAutofit/>
          </a:bodyPr>
          <a:lstStyle/>
          <a:p>
            <a:r>
              <a:rPr lang="de-DE" sz="1813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B1</a:t>
            </a:r>
            <a:r>
              <a:rPr lang="de-DE" sz="136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1360" u="sng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Ethical</a:t>
            </a:r>
            <a:r>
              <a:rPr lang="de-DE" sz="136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1360" u="sng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financial</a:t>
            </a:r>
            <a:r>
              <a:rPr lang="de-DE" sz="136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de-DE" sz="1360" u="sng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management</a:t>
            </a:r>
            <a:endParaRPr lang="de-DE" sz="1360" u="sng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 rot="16200000" flipH="1">
            <a:off x="1086230" y="586969"/>
            <a:ext cx="728668" cy="3643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39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1123385" y="991195"/>
            <a:ext cx="1619261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60" dirty="0" err="1">
                <a:solidFill>
                  <a:schemeClr val="tx2">
                    <a:lumMod val="75000"/>
                  </a:schemeClr>
                </a:solidFill>
              </a:rPr>
              <a:t>Subcriteria</a:t>
            </a:r>
            <a:endParaRPr lang="de-DE" sz="136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itel 2"/>
          <p:cNvSpPr txBox="1">
            <a:spLocks noGrp="1"/>
          </p:cNvSpPr>
          <p:nvPr>
            <p:ph type="title" idx="4294967295"/>
          </p:nvPr>
        </p:nvSpPr>
        <p:spPr>
          <a:xfrm>
            <a:off x="1123385" y="426564"/>
            <a:ext cx="3886227" cy="647700"/>
          </a:xfrm>
          <a:prstGeom prst="rect">
            <a:avLst/>
          </a:prstGeom>
        </p:spPr>
        <p:txBody>
          <a:bodyPr vert="horz" lIns="51816" tIns="25908" rIns="51816" bIns="25908" rtlCol="0" anchor="ctr">
            <a:noAutofit/>
          </a:bodyPr>
          <a:lstStyle/>
          <a:p>
            <a:pPr defTabSz="518190">
              <a:spcBef>
                <a:spcPct val="0"/>
              </a:spcBef>
              <a:defRPr/>
            </a:pPr>
            <a:r>
              <a:rPr lang="de-DE" sz="2493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B2</a:t>
            </a:r>
            <a:r>
              <a:rPr lang="de-DE" sz="2040" b="0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sz="2040" b="0" kern="1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Ethical</a:t>
            </a:r>
            <a:r>
              <a:rPr lang="de-DE" sz="2040" b="0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sz="2040" b="0" kern="1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financial</a:t>
            </a:r>
            <a:r>
              <a:rPr lang="de-DE" sz="2040" b="0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sz="2040" b="0" kern="120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management</a:t>
            </a:r>
            <a:endParaRPr lang="de-DE" sz="2040" b="0" kern="1200" dirty="0"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Inhaltsplatzhalter 3"/>
          <p:cNvSpPr>
            <a:spLocks noGrp="1"/>
          </p:cNvSpPr>
          <p:nvPr>
            <p:ph idx="4294967295"/>
          </p:nvPr>
        </p:nvSpPr>
        <p:spPr>
          <a:xfrm>
            <a:off x="1221921" y="1497804"/>
            <a:ext cx="2145521" cy="3238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1600" dirty="0">
                <a:solidFill>
                  <a:schemeClr val="tx1"/>
                </a:solidFill>
              </a:rPr>
              <a:t>B1.1 </a:t>
            </a:r>
            <a:r>
              <a:rPr lang="de-DE" sz="1600" dirty="0" err="1">
                <a:solidFill>
                  <a:schemeClr val="tx1"/>
                </a:solidFill>
              </a:rPr>
              <a:t>Institutionalization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Inhaltsplatzhalter 3"/>
          <p:cNvSpPr txBox="1">
            <a:spLocks/>
          </p:cNvSpPr>
          <p:nvPr/>
        </p:nvSpPr>
        <p:spPr>
          <a:xfrm>
            <a:off x="1221920" y="1862137"/>
            <a:ext cx="4412487" cy="323852"/>
          </a:xfrm>
          <a:prstGeom prst="rect">
            <a:avLst/>
          </a:prstGeom>
        </p:spPr>
        <p:txBody>
          <a:bodyPr vert="horz" lIns="51816" tIns="25908" rIns="51816" bIns="25908" rtlCol="0">
            <a:noAutofit/>
          </a:bodyPr>
          <a:lstStyle/>
          <a:p>
            <a:pPr defTabSz="914400" hangingPunct="1">
              <a:defRPr/>
            </a:pPr>
            <a:r>
              <a:rPr lang="de-DE" sz="1600" dirty="0">
                <a:solidFill>
                  <a:schemeClr val="tx1"/>
                </a:solidFill>
              </a:rPr>
              <a:t>B1.2 </a:t>
            </a:r>
            <a:r>
              <a:rPr lang="de-DE" sz="1600" dirty="0" err="1">
                <a:solidFill>
                  <a:schemeClr val="tx1"/>
                </a:solidFill>
              </a:rPr>
              <a:t>Ethical</a:t>
            </a:r>
            <a:r>
              <a:rPr lang="de-DE" sz="1600" dirty="0">
                <a:solidFill>
                  <a:schemeClr val="tx1"/>
                </a:solidFill>
              </a:rPr>
              <a:t> / </a:t>
            </a:r>
            <a:r>
              <a:rPr lang="de-DE" sz="1600" dirty="0" err="1">
                <a:solidFill>
                  <a:schemeClr val="tx1"/>
                </a:solidFill>
              </a:rPr>
              <a:t>sustainable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quality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of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financial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service</a:t>
            </a:r>
            <a:endParaRPr lang="de-DE" sz="1600" dirty="0">
              <a:solidFill>
                <a:schemeClr val="tx1"/>
              </a:solidFill>
            </a:endParaRPr>
          </a:p>
          <a:p>
            <a:pPr defTabSz="914400" hangingPunct="1">
              <a:defRPr/>
            </a:pPr>
            <a:r>
              <a:rPr lang="de-DE" sz="1600" dirty="0">
                <a:solidFill>
                  <a:schemeClr val="tx1"/>
                </a:solidFill>
              </a:rPr>
              <a:t>         </a:t>
            </a:r>
            <a:r>
              <a:rPr lang="de-DE" sz="1600" dirty="0" err="1">
                <a:solidFill>
                  <a:schemeClr val="tx1"/>
                </a:solidFill>
              </a:rPr>
              <a:t>providers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3" name="Inhaltsplatzhalter 3"/>
          <p:cNvSpPr txBox="1">
            <a:spLocks/>
          </p:cNvSpPr>
          <p:nvPr/>
        </p:nvSpPr>
        <p:spPr>
          <a:xfrm>
            <a:off x="1221920" y="2428879"/>
            <a:ext cx="4412487" cy="323852"/>
          </a:xfrm>
          <a:prstGeom prst="rect">
            <a:avLst/>
          </a:prstGeom>
        </p:spPr>
        <p:txBody>
          <a:bodyPr vert="horz" lIns="51816" tIns="25908" rIns="51816" bIns="25908" rtlCol="0">
            <a:normAutofit/>
          </a:bodyPr>
          <a:lstStyle/>
          <a:p>
            <a:pPr defTabSz="914400" hangingPunct="1">
              <a:defRPr/>
            </a:pPr>
            <a:r>
              <a:rPr lang="de-DE" sz="1600" dirty="0">
                <a:solidFill>
                  <a:schemeClr val="tx1"/>
                </a:solidFill>
              </a:rPr>
              <a:t>B1.3 Investments </a:t>
            </a:r>
            <a:r>
              <a:rPr lang="de-DE" sz="1600" dirty="0" err="1">
                <a:solidFill>
                  <a:schemeClr val="tx1"/>
                </a:solidFill>
              </a:rPr>
              <a:t>oriented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to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common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good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Inhaltsplatzhalter 3"/>
          <p:cNvSpPr txBox="1">
            <a:spLocks/>
          </p:cNvSpPr>
          <p:nvPr/>
        </p:nvSpPr>
        <p:spPr>
          <a:xfrm>
            <a:off x="1221920" y="2752731"/>
            <a:ext cx="4412487" cy="323852"/>
          </a:xfrm>
          <a:prstGeom prst="rect">
            <a:avLst/>
          </a:prstGeom>
        </p:spPr>
        <p:txBody>
          <a:bodyPr vert="horz" lIns="51816" tIns="25908" rIns="51816" bIns="25908" rtlCol="0">
            <a:noAutofit/>
          </a:bodyPr>
          <a:lstStyle/>
          <a:p>
            <a:pPr defTabSz="914400" hangingPunct="1">
              <a:defRPr/>
            </a:pPr>
            <a:r>
              <a:rPr lang="de-DE" sz="1600" dirty="0">
                <a:solidFill>
                  <a:schemeClr val="tx1"/>
                </a:solidFill>
              </a:rPr>
              <a:t>B1.4 Corporate </a:t>
            </a:r>
            <a:r>
              <a:rPr lang="de-DE" sz="1600" dirty="0" err="1">
                <a:solidFill>
                  <a:schemeClr val="tx1"/>
                </a:solidFill>
              </a:rPr>
              <a:t>financing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oriented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to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common</a:t>
            </a:r>
            <a:endParaRPr lang="de-DE" sz="1600" dirty="0">
              <a:solidFill>
                <a:schemeClr val="tx1"/>
              </a:solidFill>
            </a:endParaRPr>
          </a:p>
          <a:p>
            <a:pPr defTabSz="914400" hangingPunct="1">
              <a:defRPr/>
            </a:pPr>
            <a:r>
              <a:rPr lang="de-DE" sz="1600" dirty="0">
                <a:solidFill>
                  <a:schemeClr val="tx1"/>
                </a:solidFill>
              </a:rPr>
              <a:t>         </a:t>
            </a:r>
            <a:r>
              <a:rPr lang="de-DE" sz="1600" dirty="0" err="1">
                <a:solidFill>
                  <a:schemeClr val="tx1"/>
                </a:solidFill>
              </a:rPr>
              <a:t>good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" name="Ellips 7"/>
          <p:cNvSpPr/>
          <p:nvPr/>
        </p:nvSpPr>
        <p:spPr>
          <a:xfrm>
            <a:off x="776145" y="1822893"/>
            <a:ext cx="5126944" cy="605986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0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296881" y="3620070"/>
            <a:ext cx="272512" cy="276999"/>
          </a:xfrm>
        </p:spPr>
        <p:txBody>
          <a:bodyPr/>
          <a:lstStyle/>
          <a:p>
            <a:fld id="{96E42A74-4260-4928-BB21-299E3D831AF8}" type="slidenum">
              <a:rPr lang="de-AT" smtClean="0"/>
              <a:pPr/>
              <a:t>38</a:t>
            </a:fld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idx="4294967295"/>
          </p:nvPr>
        </p:nvSpPr>
        <p:spPr>
          <a:xfrm>
            <a:off x="1206344" y="993784"/>
            <a:ext cx="4412487" cy="3238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1600" dirty="0">
                <a:solidFill>
                  <a:schemeClr val="tx1"/>
                </a:solidFill>
              </a:rPr>
              <a:t>B1.2 </a:t>
            </a:r>
            <a:r>
              <a:rPr lang="de-DE" sz="1600" dirty="0" err="1">
                <a:solidFill>
                  <a:schemeClr val="tx1"/>
                </a:solidFill>
              </a:rPr>
              <a:t>Ethical</a:t>
            </a:r>
            <a:r>
              <a:rPr lang="de-DE" sz="1600" dirty="0">
                <a:solidFill>
                  <a:schemeClr val="tx1"/>
                </a:solidFill>
              </a:rPr>
              <a:t> / </a:t>
            </a:r>
            <a:r>
              <a:rPr lang="de-DE" sz="1600" dirty="0" err="1">
                <a:solidFill>
                  <a:schemeClr val="tx1"/>
                </a:solidFill>
              </a:rPr>
              <a:t>sustainable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quality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of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financial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service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providers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344" y="1561009"/>
            <a:ext cx="4757911" cy="167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el 2"/>
          <p:cNvSpPr txBox="1">
            <a:spLocks/>
          </p:cNvSpPr>
          <p:nvPr/>
        </p:nvSpPr>
        <p:spPr>
          <a:xfrm>
            <a:off x="1123385" y="426564"/>
            <a:ext cx="3886227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51816" tIns="25908" rIns="51816" bIns="25908" rtlCol="0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9pPr>
          </a:lstStyle>
          <a:p>
            <a:pPr defTabSz="518190" hangingPunct="1">
              <a:spcBef>
                <a:spcPct val="0"/>
              </a:spcBef>
              <a:defRPr/>
            </a:pPr>
            <a:r>
              <a:rPr lang="de-DE" sz="2493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B2</a:t>
            </a:r>
            <a:r>
              <a:rPr lang="de-DE" sz="2040" b="0" kern="1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sz="2040" b="0" kern="1200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Ethical</a:t>
            </a:r>
            <a:r>
              <a:rPr lang="de-DE" sz="2040" b="0" kern="1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sz="2040" b="0" kern="1200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financial</a:t>
            </a:r>
            <a:r>
              <a:rPr lang="de-DE" sz="2040" b="0" kern="12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de-DE" sz="2040" b="0" kern="1200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management</a:t>
            </a:r>
            <a:endParaRPr lang="de-DE" sz="2040" b="0" kern="1200" dirty="0"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19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object 2"/>
          <p:cNvSpPr/>
          <p:nvPr/>
        </p:nvSpPr>
        <p:spPr>
          <a:xfrm>
            <a:off x="-1" y="11"/>
            <a:ext cx="6912001" cy="38879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object 4"/>
          <p:cNvSpPr txBox="1">
            <a:spLocks noGrp="1"/>
          </p:cNvSpPr>
          <p:nvPr>
            <p:ph type="title"/>
          </p:nvPr>
        </p:nvSpPr>
        <p:spPr>
          <a:xfrm>
            <a:off x="347299" y="360003"/>
            <a:ext cx="6220551" cy="665481"/>
          </a:xfrm>
          <a:prstGeom prst="rect">
            <a:avLst/>
          </a:prstGeom>
        </p:spPr>
        <p:txBody>
          <a:bodyPr>
            <a:normAutofit/>
          </a:bodyPr>
          <a:lstStyle>
            <a:lvl1pPr indent="12700">
              <a:defRPr sz="1400" b="0" spc="-1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sv-SE" sz="2400" dirty="0" smtClean="0"/>
              <a:t>BREAK</a:t>
            </a:r>
            <a:endParaRPr sz="2400" dirty="0"/>
          </a:p>
        </p:txBody>
      </p:sp>
      <p:sp>
        <p:nvSpPr>
          <p:cNvPr id="291" name="object 5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434a9ab43f97ef7c0b5e82401b5410b9.jpg" descr="434a9ab43f97ef7c0b5e82401b5410b9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10085" y="358"/>
            <a:ext cx="2959445" cy="388548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00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1" name="Fördelning: 1% äger lika mycket som 99% och  8 personer äger lika mycket som halva världens befolkning (Oxfam)…"/>
          <p:cNvSpPr txBox="1"/>
          <p:nvPr/>
        </p:nvSpPr>
        <p:spPr>
          <a:xfrm>
            <a:off x="3184869" y="728980"/>
            <a:ext cx="3432703" cy="245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R="5080" defTabSz="914400">
              <a:spcBef>
                <a:spcPts val="1000"/>
              </a:spcBef>
              <a:defRPr sz="1200" spc="-24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b="1" dirty="0"/>
              <a:t>Distribution</a:t>
            </a:r>
            <a:r>
              <a:rPr lang="en-US" dirty="0"/>
              <a:t>: 1% owns as much as 99% and 8 people own as much as half the world's population (Oxfam)</a:t>
            </a:r>
          </a:p>
          <a:p>
            <a:pPr marR="5080" defTabSz="914400">
              <a:spcBef>
                <a:spcPts val="1000"/>
              </a:spcBef>
              <a:defRPr sz="1200" spc="-24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b="1" dirty="0"/>
              <a:t>Hunger</a:t>
            </a:r>
            <a:r>
              <a:rPr lang="en-US" dirty="0"/>
              <a:t>: 800 million people suffer from malnutrition annually</a:t>
            </a:r>
          </a:p>
          <a:p>
            <a:pPr marR="5080" defTabSz="914400">
              <a:spcBef>
                <a:spcPts val="1000"/>
              </a:spcBef>
              <a:defRPr sz="1200" spc="-24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b="1" dirty="0"/>
              <a:t>Ecology</a:t>
            </a:r>
            <a:r>
              <a:rPr lang="en-US" dirty="0"/>
              <a:t>: "World Overshoot Day" </a:t>
            </a:r>
            <a:r>
              <a:rPr lang="en-US" dirty="0" smtClean="0"/>
              <a:t>the 2 of August 2017</a:t>
            </a:r>
            <a:endParaRPr lang="en-US" dirty="0"/>
          </a:p>
          <a:p>
            <a:pPr marR="5080" defTabSz="914400">
              <a:spcBef>
                <a:spcPts val="1000"/>
              </a:spcBef>
              <a:defRPr sz="1200" spc="-24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b="1" dirty="0" smtClean="0"/>
              <a:t>Meaning</a:t>
            </a:r>
            <a:r>
              <a:rPr lang="en-US" dirty="0" smtClean="0"/>
              <a:t>: </a:t>
            </a:r>
            <a:r>
              <a:rPr lang="en-US" dirty="0"/>
              <a:t>2/3 feel disconnected at work (Gallup)</a:t>
            </a:r>
          </a:p>
          <a:p>
            <a:pPr marR="5080" defTabSz="914400">
              <a:spcBef>
                <a:spcPts val="1000"/>
              </a:spcBef>
              <a:defRPr sz="1200" spc="-24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b="1" dirty="0"/>
              <a:t>Power</a:t>
            </a:r>
            <a:r>
              <a:rPr lang="en-US" dirty="0"/>
              <a:t>: 147 companies control the </a:t>
            </a:r>
            <a:r>
              <a:rPr lang="en-US" dirty="0" smtClean="0"/>
              <a:t>majority of the world </a:t>
            </a:r>
            <a:r>
              <a:rPr lang="en-US" dirty="0"/>
              <a:t>economy</a:t>
            </a:r>
            <a:endParaRPr dirty="0"/>
          </a:p>
        </p:txBody>
      </p:sp>
      <p:sp>
        <p:nvSpPr>
          <p:cNvPr id="102" name="Bertelsmann Foundation 2012"/>
          <p:cNvSpPr txBox="1"/>
          <p:nvPr/>
        </p:nvSpPr>
        <p:spPr>
          <a:xfrm>
            <a:off x="5059745" y="3507919"/>
            <a:ext cx="174880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R="5080" indent="12700" defTabSz="914400">
              <a:defRPr sz="900" spc="-18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Bertelsmann Foundation 2012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object 2"/>
          <p:cNvSpPr/>
          <p:nvPr/>
        </p:nvSpPr>
        <p:spPr>
          <a:xfrm>
            <a:off x="0" y="11"/>
            <a:ext cx="6912000" cy="3887992"/>
          </a:xfrm>
          <a:prstGeom prst="rect">
            <a:avLst/>
          </a:prstGeom>
          <a:solidFill>
            <a:srgbClr val="A5C4D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6" name="object 5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7" name="Tillfredställer produkter och tjänster mänskliga behov?…"/>
          <p:cNvSpPr txBox="1"/>
          <p:nvPr/>
        </p:nvSpPr>
        <p:spPr>
          <a:xfrm>
            <a:off x="347299" y="982200"/>
            <a:ext cx="5995628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buFont typeface="+mj-lt"/>
              <a:buAutoNum type="arabicPeriod"/>
              <a:defRPr sz="1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 err="1" smtClean="0"/>
              <a:t>Familiarise</a:t>
            </a:r>
            <a:r>
              <a:rPr lang="en-US" dirty="0" smtClean="0"/>
              <a:t> your self with the balance sheet and circle the areas that engage you as individuals the most</a:t>
            </a:r>
          </a:p>
          <a:p>
            <a:pPr marL="342900" indent="-342900">
              <a:buFont typeface="+mj-lt"/>
              <a:buAutoNum type="arabicPeriod"/>
              <a:defRPr sz="14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dirty="0" smtClean="0"/>
              <a:t>Try out the balance sheet pretending you were a company. </a:t>
            </a:r>
            <a:br>
              <a:rPr lang="en-US" dirty="0" smtClean="0"/>
            </a:br>
            <a:r>
              <a:rPr lang="en-US" i="1" dirty="0" smtClean="0"/>
              <a:t>A1,1 and B1.2</a:t>
            </a:r>
            <a:r>
              <a:rPr lang="en-US" i="1" dirty="0" smtClean="0"/>
              <a:t>:What </a:t>
            </a:r>
            <a:r>
              <a:rPr lang="en-US" i="1" dirty="0" smtClean="0"/>
              <a:t>score would you get? What do you think about the </a:t>
            </a:r>
            <a:r>
              <a:rPr lang="en-US" i="1" dirty="0" smtClean="0"/>
              <a:t>statement and </a:t>
            </a:r>
            <a:r>
              <a:rPr lang="en-US" i="1" dirty="0" smtClean="0"/>
              <a:t>the scoring?</a:t>
            </a:r>
            <a:br>
              <a:rPr lang="en-US" i="1" dirty="0" smtClean="0"/>
            </a:br>
            <a:r>
              <a:rPr lang="en-US" i="1" dirty="0" smtClean="0"/>
              <a:t>C4.1: </a:t>
            </a:r>
            <a:r>
              <a:rPr lang="en-US" i="1" dirty="0"/>
              <a:t>What do you think about the </a:t>
            </a:r>
            <a:r>
              <a:rPr lang="en-US" i="1" dirty="0" smtClean="0"/>
              <a:t>statement and </a:t>
            </a:r>
            <a:r>
              <a:rPr lang="en-US" i="1" dirty="0"/>
              <a:t>the scoring?</a:t>
            </a:r>
            <a:endParaRPr lang="en-US" i="1" dirty="0" smtClean="0"/>
          </a:p>
          <a:p>
            <a:pPr>
              <a:defRPr sz="1400"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dirty="0" smtClean="0"/>
          </a:p>
          <a:p>
            <a:pPr>
              <a:defRPr sz="1400">
                <a:latin typeface="Avenir Next"/>
                <a:ea typeface="Avenir Next"/>
                <a:cs typeface="Avenir Next"/>
                <a:sym typeface="Avenir Next"/>
              </a:defRPr>
            </a:pPr>
            <a:endParaRPr lang="en-US" dirty="0"/>
          </a:p>
        </p:txBody>
      </p:sp>
      <p:sp>
        <p:nvSpPr>
          <p:cNvPr id="5" name="object 4"/>
          <p:cNvSpPr txBox="1">
            <a:spLocks/>
          </p:cNvSpPr>
          <p:nvPr/>
        </p:nvSpPr>
        <p:spPr>
          <a:xfrm>
            <a:off x="347299" y="360003"/>
            <a:ext cx="6220551" cy="349701"/>
          </a:xfrm>
          <a:prstGeom prst="rect">
            <a:avLst/>
          </a:prstGeom>
        </p:spPr>
        <p:txBody>
          <a:bodyPr vert="horz" wrap="square" lIns="0" tIns="71999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u="none" strike="noStrike" cap="none" spc="0" baseline="0">
                <a:ln>
                  <a:noFill/>
                </a:ln>
                <a:solidFill>
                  <a:srgbClr val="58595B"/>
                </a:solidFill>
                <a:uFillTx/>
                <a:latin typeface="Avenir Next"/>
                <a:ea typeface="Avenir Next"/>
                <a:cs typeface="Avenir Next"/>
                <a:sym typeface="Avenir Next"/>
              </a:defRPr>
            </a:lvl9pPr>
          </a:lstStyle>
          <a:p>
            <a:pPr marL="12700" hangingPunct="1"/>
            <a:r>
              <a:rPr lang="sv-SE" sz="1800" b="0" spc="5" dirty="0" smtClean="0">
                <a:solidFill>
                  <a:srgbClr val="231F20"/>
                </a:solidFill>
                <a:latin typeface="Avenir Next Medium"/>
                <a:cs typeface="Avenir Next Medium"/>
              </a:rPr>
              <a:t>WORKSHOP</a:t>
            </a:r>
            <a:endParaRPr lang="sv-SE" sz="1800" dirty="0"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01205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object 2"/>
          <p:cNvSpPr/>
          <p:nvPr/>
        </p:nvSpPr>
        <p:spPr>
          <a:xfrm>
            <a:off x="359999" y="992060"/>
            <a:ext cx="4553985" cy="253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9" name="object 3"/>
          <p:cNvSpPr txBox="1"/>
          <p:nvPr/>
        </p:nvSpPr>
        <p:spPr>
          <a:xfrm>
            <a:off x="4091299" y="2421532"/>
            <a:ext cx="2310337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z="14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Emma Dalväg</a:t>
            </a:r>
          </a:p>
          <a:p>
            <a:pPr indent="12700">
              <a:defRPr sz="14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>
                <a:hlinkClick r:id="rId4"/>
              </a:rPr>
              <a:t>info@emmadalvag.se</a:t>
            </a:r>
            <a:endParaRPr lang="sv-SE" dirty="0" smtClean="0"/>
          </a:p>
          <a:p>
            <a:pPr indent="12700">
              <a:defRPr sz="14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sv-SE" dirty="0" smtClean="0"/>
              <a:t>0739 62 82 05</a:t>
            </a:r>
            <a:endParaRPr dirty="0"/>
          </a:p>
          <a:p>
            <a:pPr indent="12700">
              <a:defRPr sz="1400">
                <a:solidFill>
                  <a:srgbClr val="231F2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www.ecogood.org</a:t>
            </a:r>
          </a:p>
        </p:txBody>
      </p:sp>
      <p:sp>
        <p:nvSpPr>
          <p:cNvPr id="300" name="object 4"/>
          <p:cNvSpPr txBox="1">
            <a:spLocks noGrp="1"/>
          </p:cNvSpPr>
          <p:nvPr>
            <p:ph type="title"/>
          </p:nvPr>
        </p:nvSpPr>
        <p:spPr>
          <a:xfrm>
            <a:off x="347299" y="360003"/>
            <a:ext cx="6220551" cy="665481"/>
          </a:xfrm>
          <a:prstGeom prst="rect">
            <a:avLst/>
          </a:prstGeom>
        </p:spPr>
        <p:txBody>
          <a:bodyPr/>
          <a:lstStyle>
            <a:lvl1pPr indent="3754120">
              <a:defRPr spc="-100"/>
            </a:lvl1pPr>
          </a:lstStyle>
          <a:p>
            <a:r>
              <a:t>ECONOMY</a:t>
            </a:r>
          </a:p>
        </p:txBody>
      </p:sp>
      <p:sp>
        <p:nvSpPr>
          <p:cNvPr id="301" name="object 5"/>
          <p:cNvSpPr txBox="1"/>
          <p:nvPr/>
        </p:nvSpPr>
        <p:spPr>
          <a:xfrm>
            <a:off x="4089139" y="655971"/>
            <a:ext cx="2466976" cy="304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1700"/>
              </a:lnSpc>
              <a:defRPr sz="1500" spc="-20">
                <a:solidFill>
                  <a:srgbClr val="58595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FOR </a:t>
            </a:r>
            <a:r>
              <a:rPr spc="-25"/>
              <a:t>THE</a:t>
            </a:r>
            <a:r>
              <a:rPr spc="-290"/>
              <a:t> </a:t>
            </a:r>
            <a:r>
              <a:rPr spc="-30"/>
              <a:t>COMMON </a:t>
            </a:r>
            <a:r>
              <a:rPr spc="-35"/>
              <a:t>GOOD</a:t>
            </a:r>
          </a:p>
          <a:p>
            <a:pPr indent="12700">
              <a:lnSpc>
                <a:spcPts val="600"/>
              </a:lnSpc>
              <a:defRPr sz="600" spc="5">
                <a:solidFill>
                  <a:srgbClr val="58595B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An</a:t>
            </a:r>
            <a:r>
              <a:rPr spc="-40"/>
              <a:t> </a:t>
            </a:r>
            <a:r>
              <a:rPr spc="-5"/>
              <a:t>economic</a:t>
            </a:r>
            <a:r>
              <a:rPr spc="-40"/>
              <a:t> </a:t>
            </a:r>
            <a:r>
              <a:rPr spc="-5"/>
              <a:t>model</a:t>
            </a:r>
            <a:r>
              <a:rPr spc="-40"/>
              <a:t> </a:t>
            </a:r>
            <a:r>
              <a:rPr spc="-5"/>
              <a:t>for</a:t>
            </a:r>
            <a:r>
              <a:rPr spc="-40"/>
              <a:t> </a:t>
            </a:r>
            <a:r>
              <a:rPr spc="-5"/>
              <a:t>the</a:t>
            </a:r>
            <a:r>
              <a:rPr spc="-40"/>
              <a:t> </a:t>
            </a:r>
            <a:r>
              <a:rPr spc="-10"/>
              <a:t>future</a:t>
            </a:r>
          </a:p>
        </p:txBody>
      </p:sp>
      <p:sp>
        <p:nvSpPr>
          <p:cNvPr id="302" name="object 6"/>
          <p:cNvSpPr/>
          <p:nvPr/>
        </p:nvSpPr>
        <p:spPr>
          <a:xfrm>
            <a:off x="5187598" y="279006"/>
            <a:ext cx="393120" cy="39116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5" name="Skärmavbild 2017-10-05 kl. 23.21.20.png" descr="Skärmavbild 2017-10-05 kl. 23.21.20.png"/>
          <p:cNvPicPr>
            <a:picLocks noChangeAspect="1"/>
          </p:cNvPicPr>
          <p:nvPr/>
        </p:nvPicPr>
        <p:blipFill>
          <a:blip r:embed="rId4">
            <a:extLst/>
          </a:blip>
          <a:srcRect l="280" r="2997"/>
          <a:stretch>
            <a:fillRect/>
          </a:stretch>
        </p:blipFill>
        <p:spPr>
          <a:xfrm>
            <a:off x="-13500" y="-67023"/>
            <a:ext cx="6935800" cy="4020246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Inkomstfördelning"/>
          <p:cNvSpPr txBox="1"/>
          <p:nvPr/>
        </p:nvSpPr>
        <p:spPr>
          <a:xfrm>
            <a:off x="2065106" y="342434"/>
            <a:ext cx="302015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R="5080" indent="12700" defTabSz="914400">
              <a:defRPr spc="-36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sv-SE" dirty="0" err="1" smtClean="0"/>
              <a:t>Income</a:t>
            </a:r>
            <a:r>
              <a:rPr lang="sv-SE" dirty="0" smtClean="0"/>
              <a:t> Distribution in the US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1" name="Skärmavbild 2017-10-05 kl. 23.20.50.png" descr="Skärmavbild 2017-10-05 kl. 23.20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500" y="-67023"/>
            <a:ext cx="6935800" cy="4020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constitution_signing.jpg" descr="constitution_signin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5367" y="1821"/>
            <a:ext cx="7099534" cy="388255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„We the people of the United States, in Order to…"/>
          <p:cNvSpPr txBox="1"/>
          <p:nvPr/>
        </p:nvSpPr>
        <p:spPr>
          <a:xfrm>
            <a:off x="7252260" y="1019770"/>
            <a:ext cx="504240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„We the people of the United States, in Order to</a:t>
            </a:r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form a more perfect Union, establish Justice (…)</a:t>
            </a:r>
          </a:p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promote the general Welfare.“</a:t>
            </a:r>
          </a:p>
        </p:txBody>
      </p:sp>
      <p:sp>
        <p:nvSpPr>
          <p:cNvPr id="118" name="Men vad är målet med ekonomi?"/>
          <p:cNvSpPr txBox="1"/>
          <p:nvPr/>
        </p:nvSpPr>
        <p:spPr>
          <a:xfrm>
            <a:off x="539474" y="389283"/>
            <a:ext cx="516531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R="5080" indent="12700" defTabSz="914400">
              <a:defRPr spc="-36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sv-SE" dirty="0" err="1" smtClean="0"/>
              <a:t>What</a:t>
            </a:r>
            <a:r>
              <a:rPr lang="sv-SE" dirty="0" smtClean="0"/>
              <a:t> is the </a:t>
            </a:r>
            <a:r>
              <a:rPr lang="sv-SE" dirty="0" err="1" smtClean="0"/>
              <a:t>goal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economy</a:t>
            </a:r>
            <a:r>
              <a:rPr lang="sv-SE" dirty="0" smtClean="0"/>
              <a:t>?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636069227477893592-1463082494_aristotle.jpg" descr="636069227477893592-1463082494_aristotle.jpg"/>
          <p:cNvPicPr>
            <a:picLocks noChangeAspect="1"/>
          </p:cNvPicPr>
          <p:nvPr/>
        </p:nvPicPr>
        <p:blipFill>
          <a:blip r:embed="rId3">
            <a:extLst/>
          </a:blip>
          <a:srcRect l="5881"/>
          <a:stretch>
            <a:fillRect/>
          </a:stretch>
        </p:blipFill>
        <p:spPr>
          <a:xfrm>
            <a:off x="-95367" y="1821"/>
            <a:ext cx="7027289" cy="388255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Oikonomia (ekonomi): konsten att hållbart förvalta huset = Tjänar pengar blir bara ett medel…"/>
          <p:cNvSpPr txBox="1"/>
          <p:nvPr/>
        </p:nvSpPr>
        <p:spPr>
          <a:xfrm>
            <a:off x="2228415" y="1186180"/>
            <a:ext cx="480219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 err="1" smtClean="0"/>
              <a:t>Oikonomia</a:t>
            </a:r>
            <a:r>
              <a:rPr lang="en-US" dirty="0" smtClean="0"/>
              <a:t> (economy): The art of house holding with resources</a:t>
            </a:r>
            <a:br>
              <a:rPr lang="en-US" dirty="0" smtClean="0"/>
            </a:br>
            <a:r>
              <a:rPr lang="en-US" dirty="0" smtClean="0"/>
              <a:t>= Money as a mean</a:t>
            </a:r>
          </a:p>
          <a:p>
            <a:pPr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dirty="0" smtClean="0"/>
          </a:p>
          <a:p>
            <a:pPr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 err="1" smtClean="0"/>
              <a:t>Chrematistike</a:t>
            </a:r>
            <a:r>
              <a:rPr lang="en-US" dirty="0" smtClean="0"/>
              <a:t> (capitalism): The art of making money</a:t>
            </a:r>
          </a:p>
          <a:p>
            <a:pPr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 smtClean="0"/>
              <a:t>= Money and </a:t>
            </a:r>
            <a:r>
              <a:rPr lang="en-US" dirty="0" err="1" smtClean="0"/>
              <a:t>maximising</a:t>
            </a:r>
            <a:r>
              <a:rPr lang="en-US" dirty="0" smtClean="0"/>
              <a:t> profit is the goal</a:t>
            </a:r>
          </a:p>
          <a:p>
            <a:pPr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Margaret_Thatcher_rtr_img.jpg" descr="Margaret_Thatcher_rtr_im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86" y="-162898"/>
            <a:ext cx="6922371" cy="438979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object 4"/>
          <p:cNvSpPr/>
          <p:nvPr/>
        </p:nvSpPr>
        <p:spPr>
          <a:xfrm>
            <a:off x="6106681" y="216002"/>
            <a:ext cx="625309" cy="62219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TINA – There is no alternative"/>
          <p:cNvSpPr txBox="1"/>
          <p:nvPr/>
        </p:nvSpPr>
        <p:spPr>
          <a:xfrm>
            <a:off x="648639" y="322631"/>
            <a:ext cx="3071725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R="5080" indent="12700" defTabSz="914400">
              <a:defRPr spc="-36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TINA – There is no alternative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703</Words>
  <Application>Microsoft Office PowerPoint</Application>
  <PresentationFormat>Anpassad</PresentationFormat>
  <Paragraphs>137</Paragraphs>
  <Slides>41</Slides>
  <Notes>41</Notes>
  <HiddenSlides>1</HiddenSlides>
  <MMClips>0</MMClips>
  <ScaleCrop>false</ScaleCrop>
  <HeadingPairs>
    <vt:vector size="8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41</vt:i4>
      </vt:variant>
    </vt:vector>
  </HeadingPairs>
  <TitlesOfParts>
    <vt:vector size="50" baseType="lpstr">
      <vt:lpstr>Arial</vt:lpstr>
      <vt:lpstr>Avenir Next</vt:lpstr>
      <vt:lpstr>Avenir Next Medium</vt:lpstr>
      <vt:lpstr>Calibri</vt:lpstr>
      <vt:lpstr>DejaVu Sans</vt:lpstr>
      <vt:lpstr>Helvetica</vt:lpstr>
      <vt:lpstr>Times New Roman</vt:lpstr>
      <vt:lpstr>Office Theme</vt:lpstr>
      <vt:lpstr>PDF</vt:lpstr>
      <vt:lpstr>ECG SVERIGE Ekonomi för det allmänna bästa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 vision of a financial system that benefits society and our planet as a whole</vt:lpstr>
      <vt:lpstr>PowerPoint-presentation</vt:lpstr>
      <vt:lpstr>PowerPoint-presentation</vt:lpstr>
      <vt:lpstr>Company level</vt:lpstr>
      <vt:lpstr>DEVELOPMENT OF CSR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POÄNGSYSTEMET</vt:lpstr>
      <vt:lpstr>PowerPoint-presentation</vt:lpstr>
      <vt:lpstr>PowerPoint-presentation</vt:lpstr>
      <vt:lpstr>POTENTIAL BENEFITS</vt:lpstr>
      <vt:lpstr>ECG – A GROWING MOVEMENT</vt:lpstr>
      <vt:lpstr>A1 Ethical supply management</vt:lpstr>
      <vt:lpstr>PowerPoint-presentation</vt:lpstr>
      <vt:lpstr>PowerPoint-presentation</vt:lpstr>
      <vt:lpstr>B1 Ethical financial management</vt:lpstr>
      <vt:lpstr>B2 Ethical financial management</vt:lpstr>
      <vt:lpstr>PowerPoint-presentation</vt:lpstr>
      <vt:lpstr>BREAK</vt:lpstr>
      <vt:lpstr>PowerPoint-presentation</vt:lpstr>
      <vt:lpstr>ECONOMY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SVERIGE Ekonomi för det allmänna bästa</dc:title>
  <dc:creator>Emma Dalväg</dc:creator>
  <cp:lastModifiedBy>Emma Petersson</cp:lastModifiedBy>
  <cp:revision>26</cp:revision>
  <cp:lastPrinted>2017-11-29T13:59:00Z</cp:lastPrinted>
  <dcterms:modified xsi:type="dcterms:W3CDTF">2017-11-29T16:03:31Z</dcterms:modified>
</cp:coreProperties>
</file>